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ards, Gareth" initials="EG" lastIdx="1" clrIdx="0">
    <p:extLst>
      <p:ext uri="{19B8F6BF-5375-455C-9EA6-DF929625EA0E}">
        <p15:presenceInfo xmlns:p15="http://schemas.microsoft.com/office/powerpoint/2012/main" userId="S::Gareth.EDWARDS@norfolk.police.uk::af8b1a07-0ed8-42b6-bf82-25b516ba81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1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7FD29-890E-451F-8C87-7D29214DA40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67AF-6560-4C22-947C-6CC2DE54CC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0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5A569-5A59-4F61-8AFB-1EFBA646A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048A0-7590-4507-A2D8-EBA268F35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79CF0-EAF0-4E39-AB21-81B815B1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441D-162F-4690-A38C-40409721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A6DEB-0CEC-4645-844B-106E219F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98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14E7-EF73-4A52-B841-D73674CE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CCFD3-9897-4492-8493-B840B8908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4F711-1443-48E7-A148-30BB4626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1E4F2-D328-441C-A944-52959485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20D9E-E617-4AAC-9D47-97C211BE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91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42250-509F-401C-9C99-A66F55A2C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83FBB-54D7-408F-BADD-31A3300EA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C3FFB-0100-441F-AF10-5BEBA489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67C9F-387A-4C53-A06D-DEF6245C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8F866-2C14-43EC-93E4-723DABC6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4226-EB05-410B-B81F-DC75139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496-F60C-43FD-A32A-65642D3CB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7624B-AF96-411B-BB1E-047F70B3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09987-2D2D-412D-84D1-2A36D1FD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4AB0C-E047-4634-BA86-77754CFD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178A-9782-41A6-9C34-57F3DB257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486C8-3B52-44EF-815C-A07ABCB1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9C2E3-BA5B-4F7F-A966-3561403E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DF7E9-12BE-49A0-8976-99750481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0261F-39C2-4F04-8E97-694750FB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5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AB180-2742-4C32-A0C4-096BD0B8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89089-0B62-41C0-B6B7-848D4EE61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5E5C94-053F-4FE2-8FC2-C5510969F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68FD-BAE0-4A72-8950-08F2B38D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23FB4-B949-4CEE-AAA7-61410F9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6B176-10F6-4153-88D5-CEAF7620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9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9E0E5-1814-4796-BD41-36D60D41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70921-4A61-4330-B8AE-49F63EBC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A28B7-D335-4681-B33C-30889263B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61F61B-3F5B-41D0-A023-62C011B19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7F2ED-E8C8-4839-A15B-9C9A93AE3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AD8A5-044B-44CA-991D-F9195170D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3719E-B090-4C25-BE98-A3CD3E86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61834-E7B9-42FA-9B45-2989C01E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6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2BDC7-427D-44E0-B2CE-549924BC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70BDE-27DA-4ECD-9DAF-09688B5F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61BB6-DE84-432E-9AB3-EA47F462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4F72-5C06-4BF6-97E5-5DBECE5C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36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BDE58-57D0-450C-9444-318BDBBC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85287-8AB7-417A-9298-34566040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09862-3E25-4C08-8C67-5387251F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3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B27EF-5333-4841-9C0F-F1D06899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D07B2-75FA-4A1A-87D3-2ADEFDFD2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D528F-8291-4AF3-98CC-72C4101BB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434FD-9600-49F6-BFC7-F78B60F6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D9D4C-4D97-4718-ABB4-9098AC3A0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AA750-AB91-4A3C-BE44-3B5F79D1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88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8339-B6D3-4A0D-B3ED-CCC2ACFB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DE8F4-E4FA-4D28-AD8E-D3980CBE3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A1DF-CFB7-4AA4-9ADE-D9DCA1C20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94907-9737-4EA9-A567-FF167357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88869-DE1D-45D4-B5BE-8D725866C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428C2-12D2-4B0D-AD6E-BC0D9A97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9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BA881C-7B94-4331-8B42-F6D31696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726AA-FBE3-4570-AE7F-5D5804E80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87F98-2817-43D9-AC5B-EF718634D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E9A8-846D-441B-A0F5-E833A8F99A81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412B-8366-4606-87E5-CAFFD0B50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0C0A5-A085-4BB6-9808-FDB60292D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F8ED-E413-4B39-B2F8-14B6F58F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89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5CE9-47CD-4FFC-9C09-07F8FF76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67" y="74986"/>
            <a:ext cx="10515600" cy="944330"/>
          </a:xfrm>
        </p:spPr>
        <p:txBody>
          <a:bodyPr/>
          <a:lstStyle/>
          <a:p>
            <a:r>
              <a:rPr lang="en-GB" b="1" dirty="0"/>
              <a:t>VKPP Governance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2E329-23A8-42C0-BBE4-6B9840E8C5F6}"/>
              </a:ext>
            </a:extLst>
          </p:cNvPr>
          <p:cNvSpPr txBox="1"/>
          <p:nvPr/>
        </p:nvSpPr>
        <p:spPr>
          <a:xfrm>
            <a:off x="6601918" y="4292215"/>
            <a:ext cx="1620887" cy="646331"/>
          </a:xfrm>
          <a:prstGeom prst="rect">
            <a:avLst/>
          </a:prstGeom>
          <a:noFill/>
          <a:ln>
            <a:solidFill>
              <a:prstClr val="ltGray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VKPP Main Grant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77594-7462-4620-8A84-19CC7003B136}"/>
              </a:ext>
            </a:extLst>
          </p:cNvPr>
          <p:cNvSpPr txBox="1"/>
          <p:nvPr/>
        </p:nvSpPr>
        <p:spPr>
          <a:xfrm>
            <a:off x="4741603" y="4292215"/>
            <a:ext cx="1603161" cy="646331"/>
          </a:xfrm>
          <a:prstGeom prst="rect">
            <a:avLst/>
          </a:prstGeom>
          <a:noFill/>
          <a:ln>
            <a:solidFill>
              <a:prstClr val="ltGray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Regional CSAE Analysts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CCA813-44D6-4DE4-9AD6-AAA043849F6A}"/>
              </a:ext>
            </a:extLst>
          </p:cNvPr>
          <p:cNvSpPr txBox="1"/>
          <p:nvPr/>
        </p:nvSpPr>
        <p:spPr>
          <a:xfrm>
            <a:off x="10586715" y="4312397"/>
            <a:ext cx="1081964" cy="646331"/>
          </a:xfrm>
          <a:prstGeom prst="rect">
            <a:avLst/>
          </a:prstGeom>
          <a:noFill/>
          <a:ln>
            <a:solidFill>
              <a:prstClr val="ltGray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Domestic Homicide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804433-3869-4926-9A66-A366E6563704}"/>
              </a:ext>
            </a:extLst>
          </p:cNvPr>
          <p:cNvSpPr/>
          <p:nvPr/>
        </p:nvSpPr>
        <p:spPr>
          <a:xfrm>
            <a:off x="306567" y="4117219"/>
            <a:ext cx="11522934" cy="11515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692A9D-5DAC-4052-95A1-7D5FDE910A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6" r="4705" b="-227"/>
          <a:stretch/>
        </p:blipFill>
        <p:spPr>
          <a:xfrm>
            <a:off x="446978" y="4225220"/>
            <a:ext cx="3602508" cy="877482"/>
          </a:xfrm>
          <a:prstGeom prst="rect">
            <a:avLst/>
          </a:prstGeom>
          <a:ln>
            <a:solidFill>
              <a:srgbClr val="008080"/>
            </a:solidFill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9B5A8EB7-ACDB-4C56-9F3A-F9FC16469B20}"/>
              </a:ext>
            </a:extLst>
          </p:cNvPr>
          <p:cNvSpPr/>
          <p:nvPr/>
        </p:nvSpPr>
        <p:spPr>
          <a:xfrm>
            <a:off x="4150021" y="4324763"/>
            <a:ext cx="284480" cy="548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A81883-100B-4DF5-85FA-47503B0428CE}"/>
              </a:ext>
            </a:extLst>
          </p:cNvPr>
          <p:cNvSpPr txBox="1"/>
          <p:nvPr/>
        </p:nvSpPr>
        <p:spPr>
          <a:xfrm>
            <a:off x="6174888" y="5983504"/>
            <a:ext cx="5867513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Expert &amp; stakeholder reference groups for individual work streams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57A45142-060D-4A3C-BDB0-DBEB79F270E5}"/>
              </a:ext>
            </a:extLst>
          </p:cNvPr>
          <p:cNvSpPr/>
          <p:nvPr/>
        </p:nvSpPr>
        <p:spPr>
          <a:xfrm>
            <a:off x="4659360" y="5468101"/>
            <a:ext cx="346159" cy="369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0191FD-7FA9-486D-850F-D31C53BB0F80}"/>
              </a:ext>
            </a:extLst>
          </p:cNvPr>
          <p:cNvSpPr txBox="1"/>
          <p:nvPr/>
        </p:nvSpPr>
        <p:spPr>
          <a:xfrm>
            <a:off x="5633986" y="1683537"/>
            <a:ext cx="279908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NPCC Violence and Public Protection (VPP) Lead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A5D630-8A72-4CE2-9CCE-B3CAF8AF8900}"/>
              </a:ext>
            </a:extLst>
          </p:cNvPr>
          <p:cNvSpPr txBox="1"/>
          <p:nvPr/>
        </p:nvSpPr>
        <p:spPr>
          <a:xfrm>
            <a:off x="4435382" y="2650960"/>
            <a:ext cx="2598144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NPCC Child Protection Abuse Investigation (CPAI) Lead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58F7F3-B551-489C-BEC7-CE7386195347}"/>
              </a:ext>
            </a:extLst>
          </p:cNvPr>
          <p:cNvSpPr txBox="1"/>
          <p:nvPr/>
        </p:nvSpPr>
        <p:spPr>
          <a:xfrm>
            <a:off x="9759089" y="2515163"/>
            <a:ext cx="1595813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DH Strategic Leads Meeting (</a:t>
            </a:r>
            <a:r>
              <a:rPr lang="en-GB"/>
              <a:t>x3 chiefs)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CF200E-5AA1-4987-9418-C3616F4955C3}"/>
              </a:ext>
            </a:extLst>
          </p:cNvPr>
          <p:cNvSpPr txBox="1"/>
          <p:nvPr/>
        </p:nvSpPr>
        <p:spPr>
          <a:xfrm>
            <a:off x="375511" y="1006485"/>
            <a:ext cx="2873099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Home Office (HO) – Tackling abuse and exploitation unit: </a:t>
            </a:r>
          </a:p>
          <a:p>
            <a:r>
              <a:rPr lang="en-GB" dirty="0"/>
              <a:t>Quarterly grant monitoring and updating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B0356F-CCC6-40B7-92A3-8141C639F40F}"/>
              </a:ext>
            </a:extLst>
          </p:cNvPr>
          <p:cNvSpPr txBox="1"/>
          <p:nvPr/>
        </p:nvSpPr>
        <p:spPr>
          <a:xfrm>
            <a:off x="9108644" y="865401"/>
            <a:ext cx="2873099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Home Office (HO) – Interpersonal Violence unit:</a:t>
            </a:r>
          </a:p>
          <a:p>
            <a:r>
              <a:rPr lang="en-GB" dirty="0"/>
              <a:t>Quarterly grant monitoring and updating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E2F6ED-DEC9-47C2-9D75-7E42B4EBFB1A}"/>
              </a:ext>
            </a:extLst>
          </p:cNvPr>
          <p:cNvSpPr txBox="1"/>
          <p:nvPr/>
        </p:nvSpPr>
        <p:spPr>
          <a:xfrm>
            <a:off x="5585806" y="1085221"/>
            <a:ext cx="2895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NPCC Crime Ops Committee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B2E4F9-AE6B-4780-9D2B-661D50B3ACA1}"/>
              </a:ext>
            </a:extLst>
          </p:cNvPr>
          <p:cNvSpPr txBox="1"/>
          <p:nvPr/>
        </p:nvSpPr>
        <p:spPr>
          <a:xfrm>
            <a:off x="5509809" y="420530"/>
            <a:ext cx="304743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National Police Chiefs Council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B9986B-228E-49EB-B3DF-6D1760A9CCCB}"/>
              </a:ext>
            </a:extLst>
          </p:cNvPr>
          <p:cNvCxnSpPr>
            <a:cxnSpLocks/>
          </p:cNvCxnSpPr>
          <p:nvPr/>
        </p:nvCxnSpPr>
        <p:spPr>
          <a:xfrm flipV="1">
            <a:off x="11127697" y="3429000"/>
            <a:ext cx="0" cy="836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AFF6D7F-E141-4428-ADFA-8FED935985B6}"/>
              </a:ext>
            </a:extLst>
          </p:cNvPr>
          <p:cNvCxnSpPr>
            <a:cxnSpLocks/>
          </p:cNvCxnSpPr>
          <p:nvPr/>
        </p:nvCxnSpPr>
        <p:spPr>
          <a:xfrm flipV="1">
            <a:off x="5282999" y="3574290"/>
            <a:ext cx="0" cy="684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AB2CBC-E51C-4D32-8259-FEFAC81CD4AC}"/>
              </a:ext>
            </a:extLst>
          </p:cNvPr>
          <p:cNvCxnSpPr>
            <a:cxnSpLocks/>
          </p:cNvCxnSpPr>
          <p:nvPr/>
        </p:nvCxnSpPr>
        <p:spPr>
          <a:xfrm flipH="1" flipV="1">
            <a:off x="6433530" y="3576042"/>
            <a:ext cx="553277" cy="7179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AC3728-C85C-4C30-A535-E4789193B365}"/>
              </a:ext>
            </a:extLst>
          </p:cNvPr>
          <p:cNvCxnSpPr>
            <a:cxnSpLocks/>
          </p:cNvCxnSpPr>
          <p:nvPr/>
        </p:nvCxnSpPr>
        <p:spPr>
          <a:xfrm flipV="1">
            <a:off x="7322567" y="2329868"/>
            <a:ext cx="0" cy="1962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6A30381-A949-419D-8518-39F3A93DBD41}"/>
              </a:ext>
            </a:extLst>
          </p:cNvPr>
          <p:cNvCxnSpPr>
            <a:cxnSpLocks/>
          </p:cNvCxnSpPr>
          <p:nvPr/>
        </p:nvCxnSpPr>
        <p:spPr>
          <a:xfrm flipV="1">
            <a:off x="11563065" y="2065730"/>
            <a:ext cx="0" cy="2246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5FF77FD-7299-4A96-9DE4-2534B9810B16}"/>
              </a:ext>
            </a:extLst>
          </p:cNvPr>
          <p:cNvCxnSpPr>
            <a:cxnSpLocks/>
          </p:cNvCxnSpPr>
          <p:nvPr/>
        </p:nvCxnSpPr>
        <p:spPr>
          <a:xfrm>
            <a:off x="2343500" y="2193982"/>
            <a:ext cx="0" cy="1923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2803FAE-AD51-433A-8194-B87CB5F4BF99}"/>
              </a:ext>
            </a:extLst>
          </p:cNvPr>
          <p:cNvCxnSpPr>
            <a:stCxn id="17" idx="0"/>
          </p:cNvCxnSpPr>
          <p:nvPr/>
        </p:nvCxnSpPr>
        <p:spPr>
          <a:xfrm flipV="1">
            <a:off x="5734454" y="2329868"/>
            <a:ext cx="349885" cy="32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D717996-0228-4B86-8FD5-C005A046523B}"/>
              </a:ext>
            </a:extLst>
          </p:cNvPr>
          <p:cNvCxnSpPr>
            <a:cxnSpLocks/>
            <a:stCxn id="16" idx="0"/>
            <a:endCxn id="22" idx="2"/>
          </p:cNvCxnSpPr>
          <p:nvPr/>
        </p:nvCxnSpPr>
        <p:spPr>
          <a:xfrm flipV="1">
            <a:off x="7033526" y="1454553"/>
            <a:ext cx="0" cy="228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D111362-D3AC-4DE5-94E2-119B16613B0F}"/>
              </a:ext>
            </a:extLst>
          </p:cNvPr>
          <p:cNvCxnSpPr>
            <a:cxnSpLocks/>
            <a:stCxn id="22" idx="0"/>
            <a:endCxn id="24" idx="2"/>
          </p:cNvCxnSpPr>
          <p:nvPr/>
        </p:nvCxnSpPr>
        <p:spPr>
          <a:xfrm flipV="1">
            <a:off x="7033526" y="789862"/>
            <a:ext cx="0" cy="295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5C7CC91-4640-4A6F-A02F-D8ECE38D5DCE}"/>
              </a:ext>
            </a:extLst>
          </p:cNvPr>
          <p:cNvSpPr txBox="1"/>
          <p:nvPr/>
        </p:nvSpPr>
        <p:spPr>
          <a:xfrm>
            <a:off x="805003" y="2744947"/>
            <a:ext cx="1455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CSAE &amp; Main VKPP Grant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8727A61-8885-44BF-960D-124A7FD1381A}"/>
              </a:ext>
            </a:extLst>
          </p:cNvPr>
          <p:cNvCxnSpPr/>
          <p:nvPr/>
        </p:nvCxnSpPr>
        <p:spPr>
          <a:xfrm>
            <a:off x="2054878" y="3092219"/>
            <a:ext cx="2886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31AA6E3E-0C0D-4E49-A974-BDE9856B98B7}"/>
              </a:ext>
            </a:extLst>
          </p:cNvPr>
          <p:cNvSpPr txBox="1"/>
          <p:nvPr/>
        </p:nvSpPr>
        <p:spPr>
          <a:xfrm>
            <a:off x="2450000" y="3353069"/>
            <a:ext cx="1926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Wider NPCC Leads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DA9CA39-B7DC-4B96-B21A-FEF62F35494D}"/>
              </a:ext>
            </a:extLst>
          </p:cNvPr>
          <p:cNvCxnSpPr>
            <a:cxnSpLocks/>
          </p:cNvCxnSpPr>
          <p:nvPr/>
        </p:nvCxnSpPr>
        <p:spPr>
          <a:xfrm>
            <a:off x="4314954" y="3747012"/>
            <a:ext cx="388344" cy="3159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C0705A-6C38-423F-B32A-09F49F13A8DE}"/>
              </a:ext>
            </a:extLst>
          </p:cNvPr>
          <p:cNvSpPr txBox="1"/>
          <p:nvPr/>
        </p:nvSpPr>
        <p:spPr>
          <a:xfrm>
            <a:off x="534907" y="6056154"/>
            <a:ext cx="4886549" cy="6463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College of Policing, Op Hydrant, TOEX programme, NPCC VAWG taskforce, VRU’s, Op </a:t>
            </a:r>
            <a:r>
              <a:rPr lang="en-GB" dirty="0" err="1"/>
              <a:t>Soteria</a:t>
            </a:r>
            <a:r>
              <a:rPr lang="en-GB" dirty="0"/>
              <a:t> </a:t>
            </a: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9750A91B-9E29-4BFE-842F-014C560F4D10}"/>
              </a:ext>
            </a:extLst>
          </p:cNvPr>
          <p:cNvSpPr/>
          <p:nvPr/>
        </p:nvSpPr>
        <p:spPr>
          <a:xfrm>
            <a:off x="6932256" y="5456623"/>
            <a:ext cx="346159" cy="369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36834474-9326-4B3F-AF42-95B5A1747C13}"/>
              </a:ext>
            </a:extLst>
          </p:cNvPr>
          <p:cNvSpPr/>
          <p:nvPr/>
        </p:nvSpPr>
        <p:spPr>
          <a:xfrm>
            <a:off x="5795808" y="5437971"/>
            <a:ext cx="346159" cy="3600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FAFD09-5A8D-40FC-A45E-3A2B7453802F}"/>
              </a:ext>
            </a:extLst>
          </p:cNvPr>
          <p:cNvSpPr txBox="1"/>
          <p:nvPr/>
        </p:nvSpPr>
        <p:spPr>
          <a:xfrm>
            <a:off x="637440" y="5475162"/>
            <a:ext cx="374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Collaborate, advise &amp; support delivery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F456C0-5562-4C5B-B4BA-5436BF5CB4BC}"/>
              </a:ext>
            </a:extLst>
          </p:cNvPr>
          <p:cNvSpPr txBox="1"/>
          <p:nvPr/>
        </p:nvSpPr>
        <p:spPr>
          <a:xfrm>
            <a:off x="7659672" y="5466325"/>
            <a:ext cx="4169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Professional advice, scrutiny and guidance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D5A6B5-7ABC-40DE-9480-A94D4FE50F1E}"/>
              </a:ext>
            </a:extLst>
          </p:cNvPr>
          <p:cNvCxnSpPr>
            <a:cxnSpLocks/>
          </p:cNvCxnSpPr>
          <p:nvPr/>
        </p:nvCxnSpPr>
        <p:spPr>
          <a:xfrm>
            <a:off x="8481246" y="2107159"/>
            <a:ext cx="1419044" cy="383255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82F1BBA-8BE3-4020-8CD8-98DFFD97921D}"/>
              </a:ext>
            </a:extLst>
          </p:cNvPr>
          <p:cNvSpPr txBox="1"/>
          <p:nvPr/>
        </p:nvSpPr>
        <p:spPr>
          <a:xfrm>
            <a:off x="8433066" y="4225220"/>
            <a:ext cx="1838621" cy="923330"/>
          </a:xfrm>
          <a:prstGeom prst="rect">
            <a:avLst/>
          </a:prstGeom>
          <a:noFill/>
          <a:ln>
            <a:solidFill>
              <a:prstClr val="ltGray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VAWG Analyst and Research grant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EB38F3-26FC-48E9-B2A5-BF3050DF3943}"/>
              </a:ext>
            </a:extLst>
          </p:cNvPr>
          <p:cNvSpPr txBox="1"/>
          <p:nvPr/>
        </p:nvSpPr>
        <p:spPr>
          <a:xfrm>
            <a:off x="7575577" y="2710177"/>
            <a:ext cx="1815508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NPCC VAWG Coordinator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2E81EF8-9426-4143-85E2-9CBA149F470B}"/>
              </a:ext>
            </a:extLst>
          </p:cNvPr>
          <p:cNvCxnSpPr>
            <a:cxnSpLocks/>
          </p:cNvCxnSpPr>
          <p:nvPr/>
        </p:nvCxnSpPr>
        <p:spPr>
          <a:xfrm flipV="1">
            <a:off x="8828445" y="3367905"/>
            <a:ext cx="0" cy="836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680AF06-0ECC-439A-AC0D-320A5883A84D}"/>
              </a:ext>
            </a:extLst>
          </p:cNvPr>
          <p:cNvCxnSpPr/>
          <p:nvPr/>
        </p:nvCxnSpPr>
        <p:spPr>
          <a:xfrm>
            <a:off x="8222805" y="2329868"/>
            <a:ext cx="444117" cy="32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75B08BD-94E8-449F-BDA1-9B73EB93EFFC}"/>
              </a:ext>
            </a:extLst>
          </p:cNvPr>
          <p:cNvSpPr txBox="1"/>
          <p:nvPr/>
        </p:nvSpPr>
        <p:spPr>
          <a:xfrm>
            <a:off x="9020933" y="3491626"/>
            <a:ext cx="1664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HO Grant via NPCC hub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E6DE417-100C-4C86-AD5B-768CBBED99BE}"/>
              </a:ext>
            </a:extLst>
          </p:cNvPr>
          <p:cNvCxnSpPr>
            <a:cxnSpLocks/>
            <a:stCxn id="52" idx="1"/>
            <a:endCxn id="52" idx="1"/>
          </p:cNvCxnSpPr>
          <p:nvPr/>
        </p:nvCxnSpPr>
        <p:spPr>
          <a:xfrm>
            <a:off x="9020933" y="37840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71E3ECB-B211-48AF-A51D-AC56FD143EB9}"/>
              </a:ext>
            </a:extLst>
          </p:cNvPr>
          <p:cNvCxnSpPr/>
          <p:nvPr/>
        </p:nvCxnSpPr>
        <p:spPr>
          <a:xfrm>
            <a:off x="8828445" y="3747012"/>
            <a:ext cx="2801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01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136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VKPP Governance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Edwards, Gareth</dc:creator>
  <cp:lastModifiedBy>Edwards, Gareth</cp:lastModifiedBy>
  <cp:revision>18</cp:revision>
  <dcterms:created xsi:type="dcterms:W3CDTF">2022-02-03T09:59:37Z</dcterms:created>
  <dcterms:modified xsi:type="dcterms:W3CDTF">2022-08-30T16:40:02Z</dcterms:modified>
</cp:coreProperties>
</file>