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1" r:id="rId3"/>
    <p:sldId id="552" r:id="rId4"/>
    <p:sldId id="553" r:id="rId5"/>
    <p:sldId id="554" r:id="rId6"/>
    <p:sldId id="555" r:id="rId7"/>
    <p:sldId id="333" r:id="rId8"/>
    <p:sldId id="549" r:id="rId9"/>
    <p:sldId id="55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57D7A"/>
    <a:srgbClr val="009999"/>
    <a:srgbClr val="008080"/>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B7D1D6-8F02-45EA-9110-E7915429C1DB}" v="6" dt="2023-08-15T12:58:21.9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79416" autoAdjust="0"/>
  </p:normalViewPr>
  <p:slideViewPr>
    <p:cSldViewPr snapToGrid="0" showGuides="1">
      <p:cViewPr varScale="1">
        <p:scale>
          <a:sx n="90" d="100"/>
          <a:sy n="90" d="100"/>
        </p:scale>
        <p:origin x="121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C4ADE3-5B65-49B4-B93A-817788591956}" type="datetimeFigureOut">
              <a:rPr lang="en-GB" smtClean="0"/>
              <a:t>02/01/2024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D5FD1A-FBD7-47D2-A5E9-B4E90EDC7098}" type="slidenum">
              <a:rPr lang="en-GB" smtClean="0"/>
              <a:t>‹#›</a:t>
            </a:fld>
            <a:endParaRPr lang="en-GB" dirty="0"/>
          </a:p>
        </p:txBody>
      </p:sp>
    </p:spTree>
    <p:extLst>
      <p:ext uri="{BB962C8B-B14F-4D97-AF65-F5344CB8AC3E}">
        <p14:creationId xmlns:p14="http://schemas.microsoft.com/office/powerpoint/2010/main" val="186354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ED5FD1A-FBD7-47D2-A5E9-B4E90EDC7098}" type="slidenum">
              <a:rPr lang="en-GB" smtClean="0"/>
              <a:t>1</a:t>
            </a:fld>
            <a:endParaRPr lang="en-GB" dirty="0"/>
          </a:p>
        </p:txBody>
      </p:sp>
    </p:spTree>
    <p:extLst>
      <p:ext uri="{BB962C8B-B14F-4D97-AF65-F5344CB8AC3E}">
        <p14:creationId xmlns:p14="http://schemas.microsoft.com/office/powerpoint/2010/main" val="3435055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EED5FD1A-FBD7-47D2-A5E9-B4E90EDC7098}" type="slidenum">
              <a:rPr lang="en-GB" smtClean="0"/>
              <a:t>2</a:t>
            </a:fld>
            <a:endParaRPr lang="en-GB" dirty="0"/>
          </a:p>
        </p:txBody>
      </p:sp>
    </p:spTree>
    <p:extLst>
      <p:ext uri="{BB962C8B-B14F-4D97-AF65-F5344CB8AC3E}">
        <p14:creationId xmlns:p14="http://schemas.microsoft.com/office/powerpoint/2010/main" val="3352828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EED5FD1A-FBD7-47D2-A5E9-B4E90EDC7098}" type="slidenum">
              <a:rPr lang="en-GB" smtClean="0"/>
              <a:t>3</a:t>
            </a:fld>
            <a:endParaRPr lang="en-GB" dirty="0"/>
          </a:p>
        </p:txBody>
      </p:sp>
    </p:spTree>
    <p:extLst>
      <p:ext uri="{BB962C8B-B14F-4D97-AF65-F5344CB8AC3E}">
        <p14:creationId xmlns:p14="http://schemas.microsoft.com/office/powerpoint/2010/main" val="1474145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EED5FD1A-FBD7-47D2-A5E9-B4E90EDC7098}" type="slidenum">
              <a:rPr lang="en-GB" smtClean="0"/>
              <a:t>4</a:t>
            </a:fld>
            <a:endParaRPr lang="en-GB" dirty="0"/>
          </a:p>
        </p:txBody>
      </p:sp>
    </p:spTree>
    <p:extLst>
      <p:ext uri="{BB962C8B-B14F-4D97-AF65-F5344CB8AC3E}">
        <p14:creationId xmlns:p14="http://schemas.microsoft.com/office/powerpoint/2010/main" val="1328216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effectLst/>
                <a:latin typeface="Calibri" panose="020F0502020204030204" pitchFamily="34" charset="0"/>
                <a:ea typeface="Calibri" panose="020F0502020204030204" pitchFamily="34" charset="0"/>
              </a:rPr>
              <a:t>Evaluation of the role was concluded July 2023 and is available from the VKPP for review</a:t>
            </a:r>
          </a:p>
          <a:p>
            <a:endParaRPr lang="en-GB" sz="1800" dirty="0">
              <a:effectLst/>
              <a:latin typeface="Calibri" panose="020F0502020204030204" pitchFamily="34" charset="0"/>
              <a:ea typeface="Calibri" panose="020F0502020204030204" pitchFamily="34" charset="0"/>
            </a:endParaRPr>
          </a:p>
          <a:p>
            <a:r>
              <a:rPr lang="en-GB" sz="1800" i="1" dirty="0">
                <a:solidFill>
                  <a:srgbClr val="3B3838"/>
                </a:solidFill>
                <a:effectLst/>
                <a:latin typeface="Calibri" panose="020F0502020204030204" pitchFamily="34" charset="0"/>
                <a:ea typeface="Calibri" panose="020F0502020204030204" pitchFamily="34" charset="0"/>
              </a:rPr>
              <a:t>“Policing gets immense value from the VKPP on the police facilitator role. I couldn't do my job as the national policing lead without the Police facilitator or without the VKPP”</a:t>
            </a:r>
          </a:p>
          <a:p>
            <a:endParaRPr lang="en-GB" sz="1800" dirty="0">
              <a:solidFill>
                <a:srgbClr val="3B3838"/>
              </a:solidFill>
              <a:effectLst/>
              <a:latin typeface="Calibri" panose="020F0502020204030204" pitchFamily="34" charset="0"/>
              <a:ea typeface="Calibri" panose="020F0502020204030204" pitchFamily="34" charset="0"/>
            </a:endParaRPr>
          </a:p>
          <a:p>
            <a:r>
              <a:rPr lang="en-GB" sz="1800" i="1" dirty="0">
                <a:solidFill>
                  <a:srgbClr val="3B3838"/>
                </a:solidFill>
                <a:effectLst/>
                <a:latin typeface="Calibri" panose="020F0502020204030204" pitchFamily="34" charset="0"/>
                <a:ea typeface="Calibri" panose="020F0502020204030204" pitchFamily="34" charset="0"/>
              </a:rPr>
              <a:t>“I think it's just invaluable you know, actually having that point of contact, if we're not sure of anything being able to contact someone and say: this has come out, what do we do about it? Do you know who to contact? Can you give us some? Can you simplify it for us? So from me, I just think it's a really valuable resource that's free as well</a:t>
            </a:r>
            <a:r>
              <a:rPr lang="en-GB" sz="1800" dirty="0">
                <a:solidFill>
                  <a:srgbClr val="3B3838"/>
                </a:solidFill>
                <a:effectLst/>
                <a:latin typeface="Calibri" panose="020F0502020204030204" pitchFamily="34" charset="0"/>
                <a:ea typeface="Calibri" panose="020F0502020204030204" pitchFamily="34" charset="0"/>
              </a:rPr>
              <a:t>” </a:t>
            </a:r>
          </a:p>
          <a:p>
            <a:endParaRPr lang="en-GB" sz="1800" dirty="0">
              <a:solidFill>
                <a:srgbClr val="3B3838"/>
              </a:solidFill>
              <a:effectLst/>
              <a:latin typeface="Calibri" panose="020F0502020204030204" pitchFamily="34" charset="0"/>
              <a:ea typeface="Calibri" panose="020F0502020204030204" pitchFamily="34" charset="0"/>
            </a:endParaRPr>
          </a:p>
          <a:p>
            <a:r>
              <a:rPr lang="en-GB" sz="1800" dirty="0">
                <a:solidFill>
                  <a:srgbClr val="3B3838"/>
                </a:solidFill>
                <a:effectLst/>
                <a:latin typeface="Calibri" panose="020F0502020204030204" pitchFamily="34" charset="0"/>
                <a:ea typeface="Calibri" panose="020F0502020204030204" pitchFamily="34" charset="0"/>
              </a:rPr>
              <a:t>“</a:t>
            </a:r>
            <a:r>
              <a:rPr lang="en-GB" sz="1800" i="1" dirty="0">
                <a:solidFill>
                  <a:srgbClr val="3B3838"/>
                </a:solidFill>
                <a:effectLst/>
                <a:latin typeface="Calibri" panose="020F0502020204030204" pitchFamily="34" charset="0"/>
                <a:ea typeface="Calibri" panose="020F0502020204030204" pitchFamily="34" charset="0"/>
              </a:rPr>
              <a:t>Because I can really see the value of the facilitator and their role. I think they bring really unique perspective to that role. And they’re brilliant. I think they do a really great job, and they really supports police forces and but more importantly, they really get it. They understands what it's like and they understand it from political context as well as a force led context</a:t>
            </a:r>
            <a:r>
              <a:rPr lang="en-GB" sz="1800" dirty="0">
                <a:solidFill>
                  <a:srgbClr val="3B3838"/>
                </a:solidFill>
                <a:effectLst/>
                <a:latin typeface="Calibri" panose="020F0502020204030204" pitchFamily="34" charset="0"/>
                <a:ea typeface="Calibri" panose="020F0502020204030204" pitchFamily="34" charset="0"/>
              </a:rPr>
              <a:t>” </a:t>
            </a:r>
          </a:p>
          <a:p>
            <a:endParaRPr lang="en-GB" sz="1800" dirty="0">
              <a:solidFill>
                <a:srgbClr val="3B3838"/>
              </a:solidFill>
              <a:effectLst/>
              <a:latin typeface="Calibri" panose="020F0502020204030204" pitchFamily="34" charset="0"/>
              <a:ea typeface="Calibri" panose="020F0502020204030204" pitchFamily="34" charset="0"/>
              <a:cs typeface="Calibri" panose="020F0502020204030204" pitchFamily="34" charset="0"/>
            </a:endParaRPr>
          </a:p>
          <a:p>
            <a:r>
              <a:rPr lang="en-GB" sz="1800" dirty="0">
                <a:solidFill>
                  <a:srgbClr val="3B3838"/>
                </a:solidFill>
                <a:effectLst/>
                <a:latin typeface="Calibri" panose="020F0502020204030204" pitchFamily="34" charset="0"/>
                <a:ea typeface="Calibri" panose="020F0502020204030204" pitchFamily="34" charset="0"/>
                <a:cs typeface="Calibri" panose="020F0502020204030204" pitchFamily="34" charset="0"/>
              </a:rPr>
              <a:t>“</a:t>
            </a:r>
            <a:r>
              <a:rPr lang="en-GB" sz="1800" i="1" dirty="0">
                <a:solidFill>
                  <a:srgbClr val="3B3838"/>
                </a:solidFill>
                <a:effectLst/>
                <a:latin typeface="Calibri" panose="020F0502020204030204" pitchFamily="34" charset="0"/>
                <a:ea typeface="Calibri" panose="020F0502020204030204" pitchFamily="34" charset="0"/>
                <a:cs typeface="Calibri" panose="020F0502020204030204" pitchFamily="34" charset="0"/>
              </a:rPr>
              <a:t>It's been very useful in hearing the national position and national developments on how things should be happening so that you can then reference and translate those into local practice. Because what tends to happen in policing is that local practices build up over a period of time, often good natured and meant with good intent, which don't necessarily reflect what Working Together might say or what the latest recommendations from a child safeguarding review say</a:t>
            </a:r>
            <a:r>
              <a:rPr lang="en-GB" sz="1800" dirty="0">
                <a:solidFill>
                  <a:srgbClr val="3B3838"/>
                </a:solidFill>
                <a:effectLst/>
                <a:latin typeface="Calibri" panose="020F0502020204030204" pitchFamily="34" charset="0"/>
                <a:ea typeface="Calibri" panose="020F0502020204030204" pitchFamily="34" charset="0"/>
              </a:rPr>
              <a:t>“</a:t>
            </a:r>
          </a:p>
          <a:p>
            <a:endParaRPr lang="en-GB" sz="1800" i="1" dirty="0">
              <a:solidFill>
                <a:srgbClr val="3B3838"/>
              </a:solidFill>
              <a:effectLst/>
              <a:latin typeface="Calibri" panose="020F0502020204030204" pitchFamily="34" charset="0"/>
              <a:ea typeface="Calibri" panose="020F0502020204030204" pitchFamily="34" charset="0"/>
              <a:cs typeface="Times New Roman" panose="02020603050405020304" pitchFamily="18" charset="0"/>
            </a:endParaRPr>
          </a:p>
          <a:p>
            <a:r>
              <a:rPr lang="en-GB" sz="1800" i="1" dirty="0">
                <a:solidFill>
                  <a:srgbClr val="3B3838"/>
                </a:solidFill>
                <a:effectLst/>
                <a:latin typeface="Calibri" panose="020F0502020204030204" pitchFamily="34" charset="0"/>
                <a:ea typeface="Calibri" panose="020F0502020204030204" pitchFamily="34" charset="0"/>
                <a:cs typeface="Times New Roman" panose="02020603050405020304" pitchFamily="18" charset="0"/>
              </a:rPr>
              <a:t> [the PF] is able to come and talk about the national direction and she articulates that very well as does her colleagues</a:t>
            </a:r>
            <a:r>
              <a:rPr lang="en-GB" sz="1800" dirty="0">
                <a:solidFill>
                  <a:srgbClr val="3B3838"/>
                </a:solidFill>
                <a:effectLst/>
                <a:latin typeface="Calibri" panose="020F0502020204030204" pitchFamily="34" charset="0"/>
                <a:ea typeface="Calibri" panose="020F0502020204030204" pitchFamily="34" charset="0"/>
                <a:cs typeface="Times New Roman" panose="02020603050405020304" pitchFamily="18" charset="0"/>
              </a:rPr>
              <a:t>” </a:t>
            </a:r>
            <a:endParaRPr lang="en-GB" sz="1800" i="1" dirty="0">
              <a:solidFill>
                <a:srgbClr val="3B3838"/>
              </a:solidFill>
              <a:effectLst/>
              <a:latin typeface="Calibri" panose="020F0502020204030204" pitchFamily="34" charset="0"/>
              <a:ea typeface="Calibri" panose="020F0502020204030204" pitchFamily="34" charset="0"/>
            </a:endParaRPr>
          </a:p>
          <a:p>
            <a:pPr>
              <a:lnSpc>
                <a:spcPct val="107000"/>
              </a:lnSpc>
              <a:spcAft>
                <a:spcPts val="800"/>
              </a:spcAft>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solidFill>
                  <a:srgbClr val="3B3838"/>
                </a:solidFill>
                <a:effectLst/>
                <a:latin typeface="Calibri" panose="020F0502020204030204" pitchFamily="34" charset="0"/>
                <a:ea typeface="Calibri" panose="020F0502020204030204" pitchFamily="34" charset="0"/>
              </a:rPr>
              <a:t>“</a:t>
            </a:r>
            <a:r>
              <a:rPr lang="en-GB" sz="1800" i="1" dirty="0">
                <a:solidFill>
                  <a:srgbClr val="3B3838"/>
                </a:solidFill>
                <a:effectLst/>
                <a:latin typeface="Calibri" panose="020F0502020204030204" pitchFamily="34" charset="0"/>
                <a:ea typeface="Calibri" panose="020F0502020204030204" pitchFamily="34" charset="0"/>
              </a:rPr>
              <a:t>I think we should be bolstering that support rather than thinking about how in terms of austerity, the benefit that the facilitator brings. Whilst it might not be measurable and the rest of the team, it's absolutely invaluable and knowing they are on the end of the phone or at the end of an e-mail if I'm kind of struggling with something or trying to think of a way through and I know that I can pick up the phone to them and they can be that critical friend, that is absolutely invaluable</a:t>
            </a:r>
            <a:r>
              <a:rPr lang="en-GB" sz="1800" dirty="0">
                <a:solidFill>
                  <a:srgbClr val="3B3838"/>
                </a:solidFill>
                <a:effectLst/>
                <a:latin typeface="Calibri" panose="020F0502020204030204" pitchFamily="34" charset="0"/>
                <a:ea typeface="Calibri" panose="020F0502020204030204" pitchFamily="34" charset="0"/>
              </a:rPr>
              <a:t>” </a:t>
            </a:r>
          </a:p>
        </p:txBody>
      </p:sp>
      <p:sp>
        <p:nvSpPr>
          <p:cNvPr id="4" name="Slide Number Placeholder 3"/>
          <p:cNvSpPr>
            <a:spLocks noGrp="1"/>
          </p:cNvSpPr>
          <p:nvPr>
            <p:ph type="sldNum" sz="quarter" idx="5"/>
          </p:nvPr>
        </p:nvSpPr>
        <p:spPr/>
        <p:txBody>
          <a:bodyPr/>
          <a:lstStyle/>
          <a:p>
            <a:fld id="{EED5FD1A-FBD7-47D2-A5E9-B4E90EDC7098}" type="slidenum">
              <a:rPr lang="en-GB" smtClean="0"/>
              <a:t>5</a:t>
            </a:fld>
            <a:endParaRPr lang="en-GB" dirty="0"/>
          </a:p>
        </p:txBody>
      </p:sp>
    </p:spTree>
    <p:extLst>
      <p:ext uri="{BB962C8B-B14F-4D97-AF65-F5344CB8AC3E}">
        <p14:creationId xmlns:p14="http://schemas.microsoft.com/office/powerpoint/2010/main" val="3486577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solidFill>
                <a:srgbClr val="3B3838"/>
              </a:solidFill>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5"/>
          </p:nvPr>
        </p:nvSpPr>
        <p:spPr/>
        <p:txBody>
          <a:bodyPr/>
          <a:lstStyle/>
          <a:p>
            <a:fld id="{EED5FD1A-FBD7-47D2-A5E9-B4E90EDC7098}" type="slidenum">
              <a:rPr lang="en-GB" smtClean="0"/>
              <a:t>6</a:t>
            </a:fld>
            <a:endParaRPr lang="en-GB" dirty="0"/>
          </a:p>
        </p:txBody>
      </p:sp>
    </p:spTree>
    <p:extLst>
      <p:ext uri="{BB962C8B-B14F-4D97-AF65-F5344CB8AC3E}">
        <p14:creationId xmlns:p14="http://schemas.microsoft.com/office/powerpoint/2010/main" val="1325235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Some force references; </a:t>
            </a:r>
          </a:p>
          <a:p>
            <a:endParaRPr lang="en-GB" dirty="0"/>
          </a:p>
          <a:p>
            <a:r>
              <a:rPr lang="en-GB" dirty="0"/>
              <a:t>MPS</a:t>
            </a:r>
          </a:p>
          <a:p>
            <a:r>
              <a:rPr lang="en-GB" dirty="0"/>
              <a:t>GMP</a:t>
            </a:r>
          </a:p>
          <a:p>
            <a:r>
              <a:rPr lang="en-GB" dirty="0"/>
              <a:t>D&amp;C</a:t>
            </a:r>
          </a:p>
          <a:p>
            <a:r>
              <a:rPr lang="en-GB" dirty="0"/>
              <a:t>West Yorkshire</a:t>
            </a:r>
          </a:p>
          <a:p>
            <a:r>
              <a:rPr lang="en-GB" dirty="0"/>
              <a:t>Merseyside</a:t>
            </a:r>
          </a:p>
          <a:p>
            <a:r>
              <a:rPr lang="en-GB" dirty="0"/>
              <a:t>Dorset</a:t>
            </a:r>
          </a:p>
          <a:p>
            <a:r>
              <a:rPr lang="en-GB" dirty="0"/>
              <a:t>West Midlands</a:t>
            </a:r>
          </a:p>
          <a:p>
            <a:endParaRPr lang="en-GB" dirty="0"/>
          </a:p>
        </p:txBody>
      </p:sp>
      <p:sp>
        <p:nvSpPr>
          <p:cNvPr id="4" name="Slide Number Placeholder 3"/>
          <p:cNvSpPr>
            <a:spLocks noGrp="1"/>
          </p:cNvSpPr>
          <p:nvPr>
            <p:ph type="sldNum" sz="quarter" idx="10"/>
          </p:nvPr>
        </p:nvSpPr>
        <p:spPr/>
        <p:txBody>
          <a:bodyPr/>
          <a:lstStyle/>
          <a:p>
            <a:fld id="{1981F67A-8822-4151-8EEB-96C0F34E662F}" type="slidenum">
              <a:rPr lang="en-GB" smtClean="0"/>
              <a:t>7</a:t>
            </a:fld>
            <a:endParaRPr lang="en-GB" dirty="0"/>
          </a:p>
        </p:txBody>
      </p:sp>
    </p:spTree>
    <p:extLst>
      <p:ext uri="{BB962C8B-B14F-4D97-AF65-F5344CB8AC3E}">
        <p14:creationId xmlns:p14="http://schemas.microsoft.com/office/powerpoint/2010/main" val="897496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981F67A-8822-4151-8EEB-96C0F34E662F}" type="slidenum">
              <a:rPr lang="en-GB" smtClean="0"/>
              <a:t>8</a:t>
            </a:fld>
            <a:endParaRPr lang="en-GB" dirty="0"/>
          </a:p>
        </p:txBody>
      </p:sp>
    </p:spTree>
    <p:extLst>
      <p:ext uri="{BB962C8B-B14F-4D97-AF65-F5344CB8AC3E}">
        <p14:creationId xmlns:p14="http://schemas.microsoft.com/office/powerpoint/2010/main" val="1702116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GB"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1981F67A-8822-4151-8EEB-96C0F34E662F}" type="slidenum">
              <a:rPr lang="en-GB" smtClean="0"/>
              <a:t>9</a:t>
            </a:fld>
            <a:endParaRPr lang="en-GB" dirty="0"/>
          </a:p>
        </p:txBody>
      </p:sp>
    </p:spTree>
    <p:extLst>
      <p:ext uri="{BB962C8B-B14F-4D97-AF65-F5344CB8AC3E}">
        <p14:creationId xmlns:p14="http://schemas.microsoft.com/office/powerpoint/2010/main" val="235510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F2FB9-6A5D-475B-8133-7F0B7ADAEC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5F56B87-3A07-4C35-9041-1AD026C459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A63C5F7-DFE1-49E3-B30D-EA03CAB95F6E}"/>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5" name="Footer Placeholder 4">
            <a:extLst>
              <a:ext uri="{FF2B5EF4-FFF2-40B4-BE49-F238E27FC236}">
                <a16:creationId xmlns:a16="http://schemas.microsoft.com/office/drawing/2014/main" id="{5D59E4B3-4B3D-4F42-BE3E-12E37696D2C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B714C36-B8FB-4890-A928-6935374DB2B1}"/>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5441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C719C-70F7-4DBD-ABE0-F8864FBA3C7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831B7A0-9345-4776-BC10-FCD6BC7C08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247F2E-17E7-4E76-BCA3-38D0CFB3394F}"/>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5" name="Footer Placeholder 4">
            <a:extLst>
              <a:ext uri="{FF2B5EF4-FFF2-40B4-BE49-F238E27FC236}">
                <a16:creationId xmlns:a16="http://schemas.microsoft.com/office/drawing/2014/main" id="{1FB8718E-82B8-43E6-83B2-67728FC5038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ECB400E-B359-42EB-BE9A-302AE5AC202C}"/>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135294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897A8E-4636-4067-B6AA-6F83B6F9DB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3E6730-F75E-4EF9-A40E-260FD2E90D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3DEAF5-88C3-4B02-8EF8-FCBFABEDDCF9}"/>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5" name="Footer Placeholder 4">
            <a:extLst>
              <a:ext uri="{FF2B5EF4-FFF2-40B4-BE49-F238E27FC236}">
                <a16:creationId xmlns:a16="http://schemas.microsoft.com/office/drawing/2014/main" id="{75257D44-122D-4B76-B55C-3FB97F59BB2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280458D-8539-469D-8D10-EE9C5DFEB0EA}"/>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1427858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DCE74-8C14-4B54-8B39-49901FFA426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B231ED8-E41F-4368-9DDA-BB81D6AF64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7FF5FB3-E340-4A6F-B11E-DCF465B171E9}"/>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5" name="Footer Placeholder 4">
            <a:extLst>
              <a:ext uri="{FF2B5EF4-FFF2-40B4-BE49-F238E27FC236}">
                <a16:creationId xmlns:a16="http://schemas.microsoft.com/office/drawing/2014/main" id="{0B81D18B-67FD-4569-80BC-0ED10B894B5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1EBAAEB-1B72-4BD0-B1F0-AFB2C4D8CC10}"/>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2090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C7CCC-EEE5-4ABD-AEEC-602815ABE7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6AAEFF3-4807-4D9E-8E02-D7F325BC10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9AAE6E2-8905-4F0D-8576-653DA10F2874}"/>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5" name="Footer Placeholder 4">
            <a:extLst>
              <a:ext uri="{FF2B5EF4-FFF2-40B4-BE49-F238E27FC236}">
                <a16:creationId xmlns:a16="http://schemas.microsoft.com/office/drawing/2014/main" id="{AA56538A-D2B1-4547-A9F9-48002345D51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45C4D9B-3F0B-4379-86DA-0337A5667AFE}"/>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302376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465BE-A3E9-4D78-ABE7-7AB28E7F62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F8EE176-90FC-42F4-95A7-C3A2F6C8809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522AB54-8D39-4E7B-8484-87C714CBB02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86B9521-E6C2-4238-9F26-F5EAA4B68F14}"/>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6" name="Footer Placeholder 5">
            <a:extLst>
              <a:ext uri="{FF2B5EF4-FFF2-40B4-BE49-F238E27FC236}">
                <a16:creationId xmlns:a16="http://schemas.microsoft.com/office/drawing/2014/main" id="{5E21AF09-B7E5-4DF6-BDE5-11D390072A5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67121D5-ABBE-4D4C-92BB-4CA84201C0A6}"/>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837497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4637-E1C7-40FA-B39C-7A8D1B1DE5C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18E3A51-0B25-4A67-8460-9754680847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A85FA3-C571-4B9E-BE1E-25B33B4634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2A19D0F-3B08-4BAE-B584-275FA1B0F6B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D87CA8-4EDC-48C3-AE45-309F4C4925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5C7FE76-2D1E-4220-A5E1-50F5036CD793}"/>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8" name="Footer Placeholder 7">
            <a:extLst>
              <a:ext uri="{FF2B5EF4-FFF2-40B4-BE49-F238E27FC236}">
                <a16:creationId xmlns:a16="http://schemas.microsoft.com/office/drawing/2014/main" id="{F8D10967-FB56-4FE2-83F9-CC5B4B74CB1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90273F6A-65AF-4F7B-885E-D8C902261FEC}"/>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3459985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E292F-F99A-41F6-B7C1-3A9A05B5CF6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5E3076D-1DA8-4804-8520-AF66784A3DC2}"/>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4" name="Footer Placeholder 3">
            <a:extLst>
              <a:ext uri="{FF2B5EF4-FFF2-40B4-BE49-F238E27FC236}">
                <a16:creationId xmlns:a16="http://schemas.microsoft.com/office/drawing/2014/main" id="{355413A2-E791-4531-94E7-25BAE7FEF09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1D2DDCB-33D2-4688-AB0F-0EF6B9F1C572}"/>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2637613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C1044A-B821-4851-8FCD-7F72477CEED9}"/>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3" name="Footer Placeholder 2">
            <a:extLst>
              <a:ext uri="{FF2B5EF4-FFF2-40B4-BE49-F238E27FC236}">
                <a16:creationId xmlns:a16="http://schemas.microsoft.com/office/drawing/2014/main" id="{60731000-0BE6-4A37-975B-A58F903589FE}"/>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3905852-510D-4760-883C-0626AD8D3E85}"/>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1879932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138D3-5CA1-44FB-B0A3-DBCCE94030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690029D-7EA8-43CB-8095-1D75E6D025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4065905-A248-427B-B247-F2C739604F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62C18D-9B95-4C27-844E-2A3B4B387A9F}"/>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6" name="Footer Placeholder 5">
            <a:extLst>
              <a:ext uri="{FF2B5EF4-FFF2-40B4-BE49-F238E27FC236}">
                <a16:creationId xmlns:a16="http://schemas.microsoft.com/office/drawing/2014/main" id="{B6A34C2D-F3DD-45BE-A219-B43DDB782B3D}"/>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D8D9BA5F-42ED-4226-9136-E833516518D7}"/>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1495049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0EBEB-592D-431C-8BB0-68905C8D37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6237DB7-DE03-4024-B141-9D0AC5C0DE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B17E5625-55CD-49A7-AE47-D6CB5A42EF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C8AB1E-0BB6-44C9-A074-F4EEB6D23B6C}"/>
              </a:ext>
            </a:extLst>
          </p:cNvPr>
          <p:cNvSpPr>
            <a:spLocks noGrp="1"/>
          </p:cNvSpPr>
          <p:nvPr>
            <p:ph type="dt" sz="half" idx="10"/>
          </p:nvPr>
        </p:nvSpPr>
        <p:spPr/>
        <p:txBody>
          <a:bodyPr/>
          <a:lstStyle/>
          <a:p>
            <a:fld id="{970DE71D-6D8B-4028-B56A-A1D3B43D426A}" type="datetimeFigureOut">
              <a:rPr lang="en-GB" smtClean="0"/>
              <a:t>02/01/2024</a:t>
            </a:fld>
            <a:endParaRPr lang="en-GB" dirty="0"/>
          </a:p>
        </p:txBody>
      </p:sp>
      <p:sp>
        <p:nvSpPr>
          <p:cNvPr id="6" name="Footer Placeholder 5">
            <a:extLst>
              <a:ext uri="{FF2B5EF4-FFF2-40B4-BE49-F238E27FC236}">
                <a16:creationId xmlns:a16="http://schemas.microsoft.com/office/drawing/2014/main" id="{C094DAD3-25DE-4039-8E1C-86D2DB4E7B7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17BD08C0-1EC1-4657-A423-66DC8FC4EAAD}"/>
              </a:ext>
            </a:extLst>
          </p:cNvPr>
          <p:cNvSpPr>
            <a:spLocks noGrp="1"/>
          </p:cNvSpPr>
          <p:nvPr>
            <p:ph type="sldNum" sz="quarter" idx="12"/>
          </p:nvPr>
        </p:nvSpPr>
        <p:spPr/>
        <p:txBody>
          <a:bodyPr/>
          <a:lstStyle/>
          <a:p>
            <a:fld id="{93A6D325-3177-4F82-BE97-40DC76196B04}" type="slidenum">
              <a:rPr lang="en-GB" smtClean="0"/>
              <a:t>‹#›</a:t>
            </a:fld>
            <a:endParaRPr lang="en-GB" dirty="0"/>
          </a:p>
        </p:txBody>
      </p:sp>
    </p:spTree>
    <p:extLst>
      <p:ext uri="{BB962C8B-B14F-4D97-AF65-F5344CB8AC3E}">
        <p14:creationId xmlns:p14="http://schemas.microsoft.com/office/powerpoint/2010/main" val="2044441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C1869F-319A-4083-A86B-E51C247F10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23AC1C-8303-4279-9FC5-C59A9E35DD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D4BA1A-DC97-4A1A-B7A9-E23AA34276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0DE71D-6D8B-4028-B56A-A1D3B43D426A}" type="datetimeFigureOut">
              <a:rPr lang="en-GB" smtClean="0"/>
              <a:t>02/01/2024</a:t>
            </a:fld>
            <a:endParaRPr lang="en-GB" dirty="0"/>
          </a:p>
        </p:txBody>
      </p:sp>
      <p:sp>
        <p:nvSpPr>
          <p:cNvPr id="5" name="Footer Placeholder 4">
            <a:extLst>
              <a:ext uri="{FF2B5EF4-FFF2-40B4-BE49-F238E27FC236}">
                <a16:creationId xmlns:a16="http://schemas.microsoft.com/office/drawing/2014/main" id="{FC8BD289-7EA4-4B3C-8A2F-9BE198C112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9F0CBC08-AAFB-4CF5-8917-95A27CC99D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6D325-3177-4F82-BE97-40DC76196B04}" type="slidenum">
              <a:rPr lang="en-GB" smtClean="0"/>
              <a:t>‹#›</a:t>
            </a:fld>
            <a:endParaRPr lang="en-GB" dirty="0"/>
          </a:p>
        </p:txBody>
      </p:sp>
    </p:spTree>
    <p:extLst>
      <p:ext uri="{BB962C8B-B14F-4D97-AF65-F5344CB8AC3E}">
        <p14:creationId xmlns:p14="http://schemas.microsoft.com/office/powerpoint/2010/main" val="3853122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mailto:Lorraine.parker@norfolk.police.uk"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147317/Children_s_social_care_stable_homes_consultation_February_2023.pdf" TargetMode="External"/><Relationship Id="rId7"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gov.uk/government/groups/childrens-social-care-national-practice-group" TargetMode="External"/><Relationship Id="rId4" Type="http://schemas.openxmlformats.org/officeDocument/2006/relationships/hyperlink" Target="https://consult.education.gov.uk/child-protection-safeguarding-division/working-together-to-safeguard-children-changes-to/"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ov.uk/government/publications/child-safeguarding-practice-review-panel-practice-guidance" TargetMode="External"/><Relationship Id="rId7"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vkpp.org.uk/publications/publications-and-reports/reports/independent-scrutiny-and-local-safeguarding-children-partnership-arrangements-august-2022/" TargetMode="External"/><Relationship Id="rId4" Type="http://schemas.openxmlformats.org/officeDocument/2006/relationships/hyperlink" Target="https://www.cps.gov.uk/publication/protocol-liaison-and-information-exchange-when-criminal-proceedings-coincide-chil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DE6A193-4755-479A-BC6F-A7EBCA73BE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5A55B759-31A7-423C-9BC2-A8BC09FE9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6754318" cy="6858478"/>
          </a:xfrm>
          <a:custGeom>
            <a:avLst/>
            <a:gdLst>
              <a:gd name="connsiteX0" fmla="*/ 0 w 6754318"/>
              <a:gd name="connsiteY0" fmla="*/ 6858478 h 6858478"/>
              <a:gd name="connsiteX1" fmla="*/ 6754318 w 6754318"/>
              <a:gd name="connsiteY1" fmla="*/ 6858478 h 6858478"/>
              <a:gd name="connsiteX2" fmla="*/ 3577943 w 6754318"/>
              <a:gd name="connsiteY2" fmla="*/ 0 h 6858478"/>
              <a:gd name="connsiteX3" fmla="*/ 3572366 w 6754318"/>
              <a:gd name="connsiteY3" fmla="*/ 0 h 6858478"/>
              <a:gd name="connsiteX4" fmla="*/ 2506138 w 6754318"/>
              <a:gd name="connsiteY4" fmla="*/ 0 h 6858478"/>
              <a:gd name="connsiteX5" fmla="*/ 0 w 6754318"/>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54318" h="6858478">
                <a:moveTo>
                  <a:pt x="0" y="6858478"/>
                </a:moveTo>
                <a:lnTo>
                  <a:pt x="6754318" y="6858478"/>
                </a:lnTo>
                <a:lnTo>
                  <a:pt x="3577943" y="0"/>
                </a:lnTo>
                <a:lnTo>
                  <a:pt x="3572366" y="0"/>
                </a:lnTo>
                <a:lnTo>
                  <a:pt x="2506138" y="0"/>
                </a:lnTo>
                <a:lnTo>
                  <a:pt x="0"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7" name="Freeform: Shape 16">
            <a:extLst>
              <a:ext uri="{FF2B5EF4-FFF2-40B4-BE49-F238E27FC236}">
                <a16:creationId xmlns:a16="http://schemas.microsoft.com/office/drawing/2014/main" id="{F78796AF-79A0-47AC-BEFD-BFFC00F968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478"/>
            <a:ext cx="5953780" cy="6858478"/>
          </a:xfrm>
          <a:custGeom>
            <a:avLst/>
            <a:gdLst>
              <a:gd name="connsiteX0" fmla="*/ 0 w 5953780"/>
              <a:gd name="connsiteY0" fmla="*/ 6858478 h 6858478"/>
              <a:gd name="connsiteX1" fmla="*/ 5953780 w 5953780"/>
              <a:gd name="connsiteY1" fmla="*/ 6858478 h 6858478"/>
              <a:gd name="connsiteX2" fmla="*/ 2777405 w 5953780"/>
              <a:gd name="connsiteY2" fmla="*/ 0 h 6858478"/>
              <a:gd name="connsiteX3" fmla="*/ 2771828 w 5953780"/>
              <a:gd name="connsiteY3" fmla="*/ 0 h 6858478"/>
              <a:gd name="connsiteX4" fmla="*/ 1705600 w 5953780"/>
              <a:gd name="connsiteY4" fmla="*/ 0 h 6858478"/>
              <a:gd name="connsiteX5" fmla="*/ 0 w 5953780"/>
              <a:gd name="connsiteY5"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953780" h="6858478">
                <a:moveTo>
                  <a:pt x="0" y="6858478"/>
                </a:moveTo>
                <a:lnTo>
                  <a:pt x="5953780" y="6858478"/>
                </a:lnTo>
                <a:lnTo>
                  <a:pt x="2777405" y="0"/>
                </a:lnTo>
                <a:lnTo>
                  <a:pt x="2771828" y="0"/>
                </a:lnTo>
                <a:lnTo>
                  <a:pt x="1705600" y="0"/>
                </a:lnTo>
                <a:lnTo>
                  <a:pt x="0"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656C979E-86D3-48B0-9C37-4EC89E4B3563}"/>
              </a:ext>
            </a:extLst>
          </p:cNvPr>
          <p:cNvSpPr>
            <a:spLocks noGrp="1"/>
          </p:cNvSpPr>
          <p:nvPr>
            <p:ph type="title"/>
          </p:nvPr>
        </p:nvSpPr>
        <p:spPr>
          <a:xfrm>
            <a:off x="174454" y="533400"/>
            <a:ext cx="4507274" cy="2413000"/>
          </a:xfrm>
        </p:spPr>
        <p:txBody>
          <a:bodyPr vert="horz" lIns="91440" tIns="45720" rIns="91440" bIns="45720" rtlCol="0" anchor="b">
            <a:normAutofit fontScale="90000"/>
          </a:bodyPr>
          <a:lstStyle/>
          <a:p>
            <a:br>
              <a:rPr lang="en-US" sz="3800" dirty="0">
                <a:latin typeface="Arial" panose="020B0604020202020204" pitchFamily="34" charset="0"/>
                <a:cs typeface="Arial" panose="020B0604020202020204" pitchFamily="34" charset="0"/>
              </a:rPr>
            </a:br>
            <a:br>
              <a:rPr lang="en-US" sz="3800" dirty="0">
                <a:latin typeface="Arial" panose="020B0604020202020204" pitchFamily="34" charset="0"/>
                <a:cs typeface="Arial" panose="020B0604020202020204" pitchFamily="34" charset="0"/>
              </a:rPr>
            </a:br>
            <a:r>
              <a:rPr lang="en-US" sz="3800" dirty="0">
                <a:latin typeface="Arial" panose="020B0604020202020204" pitchFamily="34" charset="0"/>
                <a:cs typeface="Arial" panose="020B0604020202020204" pitchFamily="34" charset="0"/>
              </a:rPr>
              <a:t>Local Safeguarding Children Arrangements</a:t>
            </a:r>
            <a:br>
              <a:rPr lang="en-US" sz="3800" dirty="0">
                <a:latin typeface="Arial" panose="020B0604020202020204" pitchFamily="34" charset="0"/>
                <a:cs typeface="Arial" panose="020B0604020202020204" pitchFamily="34" charset="0"/>
              </a:rPr>
            </a:br>
            <a:r>
              <a:rPr lang="en-US" sz="3800" dirty="0">
                <a:latin typeface="Arial" panose="020B0604020202020204" pitchFamily="34" charset="0"/>
                <a:cs typeface="Arial" panose="020B0604020202020204" pitchFamily="34" charset="0"/>
              </a:rPr>
              <a:t>(England)</a:t>
            </a:r>
          </a:p>
        </p:txBody>
      </p:sp>
      <p:sp>
        <p:nvSpPr>
          <p:cNvPr id="5" name="Text Placeholder 4">
            <a:extLst>
              <a:ext uri="{FF2B5EF4-FFF2-40B4-BE49-F238E27FC236}">
                <a16:creationId xmlns:a16="http://schemas.microsoft.com/office/drawing/2014/main" id="{6AD80159-DF73-46C0-875A-2540C040B663}"/>
              </a:ext>
            </a:extLst>
          </p:cNvPr>
          <p:cNvSpPr>
            <a:spLocks noGrp="1"/>
          </p:cNvSpPr>
          <p:nvPr>
            <p:ph type="body" idx="1"/>
          </p:nvPr>
        </p:nvSpPr>
        <p:spPr>
          <a:xfrm>
            <a:off x="292100" y="3200400"/>
            <a:ext cx="3722116" cy="2832100"/>
          </a:xfrm>
        </p:spPr>
        <p:txBody>
          <a:bodyPr vert="horz" lIns="91440" tIns="45720" rIns="91440" bIns="45720" rtlCol="0" anchor="t">
            <a:normAutofit/>
          </a:bodyPr>
          <a:lstStyle/>
          <a:p>
            <a:endParaRPr lang="en-US" sz="1700" dirty="0">
              <a:solidFill>
                <a:schemeClr val="tx1"/>
              </a:solidFill>
            </a:endParaRPr>
          </a:p>
          <a:p>
            <a:r>
              <a:rPr lang="en-US" sz="1700" dirty="0">
                <a:solidFill>
                  <a:schemeClr val="tx1"/>
                </a:solidFill>
              </a:rPr>
              <a:t>Peer Support for Chief Officers and delegates</a:t>
            </a:r>
          </a:p>
          <a:p>
            <a:endParaRPr lang="en-US" sz="1700" dirty="0">
              <a:solidFill>
                <a:schemeClr val="tx1"/>
              </a:solidFill>
            </a:endParaRPr>
          </a:p>
          <a:p>
            <a:r>
              <a:rPr lang="en-US" sz="1700" dirty="0">
                <a:solidFill>
                  <a:schemeClr val="tx1"/>
                </a:solidFill>
              </a:rPr>
              <a:t>August 2023</a:t>
            </a:r>
          </a:p>
          <a:p>
            <a:endParaRPr lang="en-US" sz="1700" dirty="0">
              <a:solidFill>
                <a:schemeClr val="tx1"/>
              </a:solidFill>
            </a:endParaRPr>
          </a:p>
        </p:txBody>
      </p:sp>
      <p:pic>
        <p:nvPicPr>
          <p:cNvPr id="3" name="Picture 2" descr="Logo, company name&#10;&#10;Description automatically generated">
            <a:extLst>
              <a:ext uri="{FF2B5EF4-FFF2-40B4-BE49-F238E27FC236}">
                <a16:creationId xmlns:a16="http://schemas.microsoft.com/office/drawing/2014/main" id="{F8A85866-DFE0-4FF1-99C9-D9C92AFF496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9001" y="719783"/>
            <a:ext cx="4416894" cy="1831394"/>
          </a:xfrm>
          <a:prstGeom prst="rect">
            <a:avLst/>
          </a:prstGeom>
        </p:spPr>
      </p:pic>
      <p:pic>
        <p:nvPicPr>
          <p:cNvPr id="6" name="Picture 5">
            <a:extLst>
              <a:ext uri="{FF2B5EF4-FFF2-40B4-BE49-F238E27FC236}">
                <a16:creationId xmlns:a16="http://schemas.microsoft.com/office/drawing/2014/main" id="{87567DB1-466B-4D4D-90E6-8B12AB577B77}"/>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5953781" y="4048124"/>
            <a:ext cx="5702113" cy="1362476"/>
          </a:xfrm>
          <a:prstGeom prst="rect">
            <a:avLst/>
          </a:prstGeom>
        </p:spPr>
      </p:pic>
      <p:pic>
        <p:nvPicPr>
          <p:cNvPr id="8" name="Picture 7" descr="Logo&#10;&#10;Description automatically generated">
            <a:extLst>
              <a:ext uri="{FF2B5EF4-FFF2-40B4-BE49-F238E27FC236}">
                <a16:creationId xmlns:a16="http://schemas.microsoft.com/office/drawing/2014/main" id="{4331B92F-EAA2-457A-9118-3974971EE2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8998" y="108758"/>
            <a:ext cx="1708548" cy="701647"/>
          </a:xfrm>
          <a:prstGeom prst="rect">
            <a:avLst/>
          </a:prstGeom>
        </p:spPr>
      </p:pic>
    </p:spTree>
    <p:extLst>
      <p:ext uri="{BB962C8B-B14F-4D97-AF65-F5344CB8AC3E}">
        <p14:creationId xmlns:p14="http://schemas.microsoft.com/office/powerpoint/2010/main" val="2505391482"/>
      </p:ext>
    </p:extLst>
  </p:cSld>
  <p:clrMapOvr>
    <a:overrideClrMapping bg1="dk1" tx1="lt1" bg2="dk2" tx2="lt2" accent1="accent1" accent2="accent2" accent3="accent3" accent4="accent4" accent5="accent5" accent6="accent6" hlink="hlink" folHlink="folHlink"/>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45AD3F-EA6C-4C09-B0F4-EC956C2F9F2B}"/>
              </a:ext>
            </a:extLst>
          </p:cNvPr>
          <p:cNvSpPr>
            <a:spLocks noGrp="1"/>
          </p:cNvSpPr>
          <p:nvPr>
            <p:ph type="title"/>
          </p:nvPr>
        </p:nvSpPr>
        <p:spPr>
          <a:xfrm>
            <a:off x="5116878" y="629267"/>
            <a:ext cx="6422849" cy="1006494"/>
          </a:xfrm>
        </p:spPr>
        <p:txBody>
          <a:bodyPr>
            <a:normAutofit/>
          </a:bodyPr>
          <a:lstStyle/>
          <a:p>
            <a:r>
              <a:rPr lang="en-GB" dirty="0">
                <a:solidFill>
                  <a:schemeClr val="tx1">
                    <a:lumMod val="75000"/>
                    <a:lumOff val="25000"/>
                  </a:schemeClr>
                </a:solidFill>
                <a:latin typeface="Arial" panose="020B0604020202020204" pitchFamily="34" charset="0"/>
                <a:cs typeface="Arial" panose="020B0604020202020204" pitchFamily="34" charset="0"/>
              </a:rPr>
              <a:t>The VKPP</a:t>
            </a:r>
          </a:p>
        </p:txBody>
      </p:sp>
      <p:sp>
        <p:nvSpPr>
          <p:cNvPr id="13" name="Rectangle 12">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2A3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 company name&#10;&#10;Description automatically generated">
            <a:extLst>
              <a:ext uri="{FF2B5EF4-FFF2-40B4-BE49-F238E27FC236}">
                <a16:creationId xmlns:a16="http://schemas.microsoft.com/office/drawing/2014/main" id="{7DAC073E-0504-4371-A5A2-CDD545237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72" y="1410941"/>
            <a:ext cx="3026664" cy="1254958"/>
          </a:xfrm>
          <a:prstGeom prst="rect">
            <a:avLst/>
          </a:prstGeom>
        </p:spPr>
      </p:pic>
      <p:pic>
        <p:nvPicPr>
          <p:cNvPr id="6" name="Picture 5">
            <a:extLst>
              <a:ext uri="{FF2B5EF4-FFF2-40B4-BE49-F238E27FC236}">
                <a16:creationId xmlns:a16="http://schemas.microsoft.com/office/drawing/2014/main" id="{87567DB1-466B-4D4D-90E6-8B12AB577B77}"/>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804672" y="4318945"/>
            <a:ext cx="3026663" cy="723197"/>
          </a:xfrm>
          <a:prstGeom prst="rect">
            <a:avLst/>
          </a:prstGeom>
          <a:effectLst/>
        </p:spPr>
      </p:pic>
      <p:sp>
        <p:nvSpPr>
          <p:cNvPr id="2" name="Content Placeholder 1">
            <a:extLst>
              <a:ext uri="{FF2B5EF4-FFF2-40B4-BE49-F238E27FC236}">
                <a16:creationId xmlns:a16="http://schemas.microsoft.com/office/drawing/2014/main" id="{6A78FACB-15EF-4A90-B44F-E6E8EC323640}"/>
              </a:ext>
            </a:extLst>
          </p:cNvPr>
          <p:cNvSpPr>
            <a:spLocks noGrp="1"/>
          </p:cNvSpPr>
          <p:nvPr>
            <p:ph idx="1"/>
          </p:nvPr>
        </p:nvSpPr>
        <p:spPr>
          <a:xfrm>
            <a:off x="5116880" y="1868130"/>
            <a:ext cx="6422848" cy="4355690"/>
          </a:xfrm>
        </p:spPr>
        <p:txBody>
          <a:bodyPr>
            <a:normAutofit/>
          </a:bodyPr>
          <a:lstStyle/>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The programme formed to improve policing’s collective response to the protection of individuals experiencing vulnerability from abuse, neglect, and exploitation. </a:t>
            </a: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Working with NPCC through the Violence and Public Protection (VPP) lead the VKPP undertake a wide range of activities to reduce threat and harm, bring more offenders to justice, and improve outcomes for victims.</a:t>
            </a: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Following the enactment of Children and Social Work Act (2017) &amp; Working Together (2018), Chief Constables and their delegates’ responsibilities were expanded in relation to Multi-Agency Local Arrangements for children. </a:t>
            </a:r>
            <a:endParaRPr lang="en-GB" sz="1600" dirty="0">
              <a:latin typeface="Arial" panose="020B0604020202020204" pitchFamily="34" charset="0"/>
              <a:cs typeface="Arial" panose="020B0604020202020204" pitchFamily="34" charset="0"/>
            </a:endParaRP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Local Safeguarding Children Boards (LSCBs) and Independent Chairs were replaced. </a:t>
            </a: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T</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o support this transition, the Policing Facilitator (PF) role was created, a tactical advisor for Chief Officers and other executive leads.</a:t>
            </a:r>
          </a:p>
          <a:p>
            <a:pPr marL="0" indent="0">
              <a:buNone/>
            </a:pPr>
            <a:endParaRPr lang="en-GB" sz="1300" dirty="0"/>
          </a:p>
        </p:txBody>
      </p:sp>
      <p:pic>
        <p:nvPicPr>
          <p:cNvPr id="8" name="Picture 7" descr="Logo&#10;&#10;Description automatically generated">
            <a:extLst>
              <a:ext uri="{FF2B5EF4-FFF2-40B4-BE49-F238E27FC236}">
                <a16:creationId xmlns:a16="http://schemas.microsoft.com/office/drawing/2014/main" id="{4331B92F-EAA2-457A-9118-3974971EE2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8998" y="108758"/>
            <a:ext cx="1708548" cy="701647"/>
          </a:xfrm>
          <a:prstGeom prst="rect">
            <a:avLst/>
          </a:prstGeom>
        </p:spPr>
      </p:pic>
    </p:spTree>
    <p:extLst>
      <p:ext uri="{BB962C8B-B14F-4D97-AF65-F5344CB8AC3E}">
        <p14:creationId xmlns:p14="http://schemas.microsoft.com/office/powerpoint/2010/main" val="504705553"/>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45AD3F-EA6C-4C09-B0F4-EC956C2F9F2B}"/>
              </a:ext>
            </a:extLst>
          </p:cNvPr>
          <p:cNvSpPr>
            <a:spLocks noGrp="1"/>
          </p:cNvSpPr>
          <p:nvPr>
            <p:ph type="title"/>
          </p:nvPr>
        </p:nvSpPr>
        <p:spPr>
          <a:xfrm>
            <a:off x="5116878" y="629267"/>
            <a:ext cx="6422849" cy="1006494"/>
          </a:xfrm>
        </p:spPr>
        <p:txBody>
          <a:bodyPr>
            <a:normAutofit/>
          </a:bodyPr>
          <a:lstStyle/>
          <a:p>
            <a:r>
              <a:rPr lang="en-GB" dirty="0">
                <a:solidFill>
                  <a:schemeClr val="tx1">
                    <a:lumMod val="75000"/>
                    <a:lumOff val="25000"/>
                  </a:schemeClr>
                </a:solidFill>
                <a:latin typeface="Arial" panose="020B0604020202020204" pitchFamily="34" charset="0"/>
                <a:cs typeface="Arial" panose="020B0604020202020204" pitchFamily="34" charset="0"/>
              </a:rPr>
              <a:t>The facilitator provides</a:t>
            </a:r>
          </a:p>
        </p:txBody>
      </p:sp>
      <p:sp>
        <p:nvSpPr>
          <p:cNvPr id="13" name="Rectangle 12">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2A3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 company name&#10;&#10;Description automatically generated">
            <a:extLst>
              <a:ext uri="{FF2B5EF4-FFF2-40B4-BE49-F238E27FC236}">
                <a16:creationId xmlns:a16="http://schemas.microsoft.com/office/drawing/2014/main" id="{7DAC073E-0504-4371-A5A2-CDD545237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72" y="1410941"/>
            <a:ext cx="3026664" cy="1254958"/>
          </a:xfrm>
          <a:prstGeom prst="rect">
            <a:avLst/>
          </a:prstGeom>
        </p:spPr>
      </p:pic>
      <p:pic>
        <p:nvPicPr>
          <p:cNvPr id="6" name="Picture 5">
            <a:extLst>
              <a:ext uri="{FF2B5EF4-FFF2-40B4-BE49-F238E27FC236}">
                <a16:creationId xmlns:a16="http://schemas.microsoft.com/office/drawing/2014/main" id="{87567DB1-466B-4D4D-90E6-8B12AB577B77}"/>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804672" y="4318945"/>
            <a:ext cx="3026663" cy="723197"/>
          </a:xfrm>
          <a:prstGeom prst="rect">
            <a:avLst/>
          </a:prstGeom>
          <a:effectLst/>
        </p:spPr>
      </p:pic>
      <p:sp>
        <p:nvSpPr>
          <p:cNvPr id="2" name="Content Placeholder 1">
            <a:extLst>
              <a:ext uri="{FF2B5EF4-FFF2-40B4-BE49-F238E27FC236}">
                <a16:creationId xmlns:a16="http://schemas.microsoft.com/office/drawing/2014/main" id="{6A78FACB-15EF-4A90-B44F-E6E8EC323640}"/>
              </a:ext>
            </a:extLst>
          </p:cNvPr>
          <p:cNvSpPr>
            <a:spLocks noGrp="1"/>
          </p:cNvSpPr>
          <p:nvPr>
            <p:ph idx="1"/>
          </p:nvPr>
        </p:nvSpPr>
        <p:spPr>
          <a:xfrm>
            <a:off x="4956048" y="1635761"/>
            <a:ext cx="6583680" cy="4588059"/>
          </a:xfrm>
        </p:spPr>
        <p:txBody>
          <a:bodyPr>
            <a:normAutofit/>
          </a:bodyPr>
          <a:lstStyle/>
          <a:p>
            <a:pPr marL="0" indent="0">
              <a:lnSpc>
                <a:spcPct val="107000"/>
              </a:lnSpc>
              <a:spcAft>
                <a:spcPts val="800"/>
              </a:spcAft>
              <a:buNone/>
            </a:pPr>
            <a:endParaRPr lang="en-GB" sz="1800" dirty="0">
              <a:solidFill>
                <a:srgbClr val="3B3838"/>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solidFill>
                  <a:srgbClr val="3B3838"/>
                </a:solidFill>
                <a:latin typeface="Arial" panose="020B0604020202020204" pitchFamily="34" charset="0"/>
                <a:ea typeface="Calibri" panose="020F0502020204030204" pitchFamily="34" charset="0"/>
                <a:cs typeface="Arial" panose="020B0604020202020204" pitchFamily="34" charset="0"/>
              </a:rPr>
              <a:t>One to one peer support</a:t>
            </a:r>
            <a:endParaRPr lang="en-GB" sz="1800" dirty="0">
              <a:solidFill>
                <a:srgbClr val="3B3838"/>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1800" dirty="0">
                <a:solidFill>
                  <a:srgbClr val="3B3838"/>
                </a:solidFill>
                <a:latin typeface="Arial" panose="020B0604020202020204" pitchFamily="34" charset="0"/>
                <a:ea typeface="Calibri" panose="020F0502020204030204" pitchFamily="34" charset="0"/>
                <a:cs typeface="Arial" panose="020B0604020202020204" pitchFamily="34" charset="0"/>
              </a:rPr>
              <a:t>T</a:t>
            </a:r>
            <a:r>
              <a:rPr lang="en-GB" sz="1800" dirty="0">
                <a:solidFill>
                  <a:srgbClr val="3B3838"/>
                </a:solidFill>
                <a:effectLst/>
                <a:latin typeface="Arial" panose="020B0604020202020204" pitchFamily="34" charset="0"/>
                <a:ea typeface="Calibri" panose="020F0502020204030204" pitchFamily="34" charset="0"/>
                <a:cs typeface="Arial" panose="020B0604020202020204" pitchFamily="34" charset="0"/>
              </a:rPr>
              <a:t>actical advice</a:t>
            </a:r>
          </a:p>
          <a:p>
            <a:pPr marL="0" indent="0">
              <a:lnSpc>
                <a:spcPct val="107000"/>
              </a:lnSpc>
              <a:spcAft>
                <a:spcPts val="800"/>
              </a:spcAft>
              <a:buNone/>
            </a:pPr>
            <a:r>
              <a:rPr lang="en-GB" sz="1800" dirty="0">
                <a:solidFill>
                  <a:srgbClr val="3B3838"/>
                </a:solidFill>
                <a:latin typeface="Arial" panose="020B0604020202020204" pitchFamily="34" charset="0"/>
                <a:ea typeface="Calibri" panose="020F0502020204030204" pitchFamily="34" charset="0"/>
                <a:cs typeface="Arial" panose="020B0604020202020204" pitchFamily="34" charset="0"/>
              </a:rPr>
              <a:t>P</a:t>
            </a:r>
            <a:r>
              <a:rPr lang="en-GB" sz="1800" dirty="0">
                <a:solidFill>
                  <a:srgbClr val="3B3838"/>
                </a:solidFill>
                <a:effectLst/>
                <a:latin typeface="Arial" panose="020B0604020202020204" pitchFamily="34" charset="0"/>
                <a:ea typeface="Calibri" panose="020F0502020204030204" pitchFamily="34" charset="0"/>
                <a:cs typeface="Arial" panose="020B0604020202020204" pitchFamily="34" charset="0"/>
              </a:rPr>
              <a:t>roducts and resources</a:t>
            </a:r>
          </a:p>
          <a:p>
            <a:pPr marL="0" indent="0">
              <a:lnSpc>
                <a:spcPct val="107000"/>
              </a:lnSpc>
              <a:spcAft>
                <a:spcPts val="800"/>
              </a:spcAft>
              <a:buNone/>
            </a:pPr>
            <a:r>
              <a:rPr lang="en-GB" sz="1800" dirty="0">
                <a:solidFill>
                  <a:srgbClr val="3B3838"/>
                </a:solidFill>
                <a:effectLst/>
                <a:latin typeface="Arial" panose="020B0604020202020204" pitchFamily="34" charset="0"/>
                <a:ea typeface="Calibri" panose="020F0502020204030204" pitchFamily="34" charset="0"/>
                <a:cs typeface="Arial" panose="020B0604020202020204" pitchFamily="34" charset="0"/>
              </a:rPr>
              <a:t>Continuing Professional Development </a:t>
            </a:r>
          </a:p>
          <a:p>
            <a:pPr marL="0" indent="0">
              <a:lnSpc>
                <a:spcPct val="107000"/>
              </a:lnSpc>
              <a:spcAft>
                <a:spcPts val="800"/>
              </a:spcAft>
              <a:buNone/>
            </a:pPr>
            <a:r>
              <a:rPr lang="en-GB" sz="1800" dirty="0">
                <a:solidFill>
                  <a:srgbClr val="3B3838"/>
                </a:solidFill>
                <a:latin typeface="Arial" panose="020B0604020202020204" pitchFamily="34" charset="0"/>
                <a:ea typeface="Calibri" panose="020F0502020204030204" pitchFamily="34" charset="0"/>
                <a:cs typeface="Arial" panose="020B0604020202020204" pitchFamily="34" charset="0"/>
              </a:rPr>
              <a:t>Advice to government, </a:t>
            </a:r>
            <a:r>
              <a:rPr lang="en-GB" sz="1800" dirty="0">
                <a:solidFill>
                  <a:srgbClr val="3B3838"/>
                </a:solidFill>
                <a:effectLst/>
                <a:latin typeface="Arial" panose="020B0604020202020204" pitchFamily="34" charset="0"/>
                <a:ea typeface="Calibri" panose="020F0502020204030204" pitchFamily="34" charset="0"/>
                <a:cs typeface="Arial" panose="020B0604020202020204" pitchFamily="34" charset="0"/>
              </a:rPr>
              <a:t>amplifying the voice of policing order to influence policy design</a:t>
            </a:r>
          </a:p>
          <a:p>
            <a:pPr marL="0" indent="0">
              <a:lnSpc>
                <a:spcPct val="107000"/>
              </a:lnSpc>
              <a:spcAft>
                <a:spcPts val="800"/>
              </a:spcAft>
              <a:buNone/>
            </a:pPr>
            <a:r>
              <a:rPr lang="en-GB" sz="1800" dirty="0">
                <a:solidFill>
                  <a:srgbClr val="3B3838"/>
                </a:solidFill>
                <a:latin typeface="Arial" panose="020B0604020202020204" pitchFamily="34" charset="0"/>
                <a:ea typeface="Calibri" panose="020F0502020204030204" pitchFamily="34" charset="0"/>
                <a:cs typeface="Arial" panose="020B0604020202020204" pitchFamily="34" charset="0"/>
              </a:rPr>
              <a:t>Coordination between NPCC portfolios</a:t>
            </a:r>
          </a:p>
          <a:p>
            <a:pPr marL="0" indent="0">
              <a:lnSpc>
                <a:spcPct val="107000"/>
              </a:lnSpc>
              <a:spcAft>
                <a:spcPts val="800"/>
              </a:spcAft>
              <a:buNone/>
            </a:pPr>
            <a:r>
              <a:rPr lang="en-GB" sz="1800" dirty="0">
                <a:solidFill>
                  <a:srgbClr val="3B3838"/>
                </a:solidFill>
                <a:latin typeface="Arial" panose="020B0604020202020204" pitchFamily="34" charset="0"/>
                <a:ea typeface="Calibri" panose="020F0502020204030204" pitchFamily="34" charset="0"/>
                <a:cs typeface="Arial" panose="020B0604020202020204" pitchFamily="34" charset="0"/>
              </a:rPr>
              <a:t>Communication with partner organisations at national level</a:t>
            </a:r>
            <a:endParaRPr lang="en-GB" sz="1800" dirty="0">
              <a:solidFill>
                <a:srgbClr val="3B3838"/>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GB" sz="1800" dirty="0">
              <a:solidFill>
                <a:srgbClr val="3B3838"/>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300" dirty="0"/>
          </a:p>
        </p:txBody>
      </p:sp>
      <p:pic>
        <p:nvPicPr>
          <p:cNvPr id="8" name="Picture 7" descr="Logo&#10;&#10;Description automatically generated">
            <a:extLst>
              <a:ext uri="{FF2B5EF4-FFF2-40B4-BE49-F238E27FC236}">
                <a16:creationId xmlns:a16="http://schemas.microsoft.com/office/drawing/2014/main" id="{4331B92F-EAA2-457A-9118-3974971EE2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8998" y="108758"/>
            <a:ext cx="1708548" cy="701647"/>
          </a:xfrm>
          <a:prstGeom prst="rect">
            <a:avLst/>
          </a:prstGeom>
        </p:spPr>
      </p:pic>
    </p:spTree>
    <p:extLst>
      <p:ext uri="{BB962C8B-B14F-4D97-AF65-F5344CB8AC3E}">
        <p14:creationId xmlns:p14="http://schemas.microsoft.com/office/powerpoint/2010/main" val="929787906"/>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45AD3F-EA6C-4C09-B0F4-EC956C2F9F2B}"/>
              </a:ext>
            </a:extLst>
          </p:cNvPr>
          <p:cNvSpPr>
            <a:spLocks noGrp="1"/>
          </p:cNvSpPr>
          <p:nvPr>
            <p:ph type="title"/>
          </p:nvPr>
        </p:nvSpPr>
        <p:spPr>
          <a:xfrm>
            <a:off x="5116878" y="629267"/>
            <a:ext cx="6422849" cy="1006494"/>
          </a:xfrm>
        </p:spPr>
        <p:txBody>
          <a:bodyPr>
            <a:normAutofit fontScale="90000"/>
          </a:bodyPr>
          <a:lstStyle/>
          <a:p>
            <a:r>
              <a:rPr lang="en-GB" dirty="0">
                <a:solidFill>
                  <a:schemeClr val="tx1">
                    <a:lumMod val="75000"/>
                    <a:lumOff val="25000"/>
                  </a:schemeClr>
                </a:solidFill>
                <a:latin typeface="Arial" panose="020B0604020202020204" pitchFamily="34" charset="0"/>
                <a:cs typeface="Arial" panose="020B0604020202020204" pitchFamily="34" charset="0"/>
              </a:rPr>
              <a:t>The facilitator connects with;</a:t>
            </a:r>
          </a:p>
        </p:txBody>
      </p:sp>
      <p:sp>
        <p:nvSpPr>
          <p:cNvPr id="13" name="Rectangle 12">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2A3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 company name&#10;&#10;Description automatically generated">
            <a:extLst>
              <a:ext uri="{FF2B5EF4-FFF2-40B4-BE49-F238E27FC236}">
                <a16:creationId xmlns:a16="http://schemas.microsoft.com/office/drawing/2014/main" id="{7DAC073E-0504-4371-A5A2-CDD545237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72" y="1410941"/>
            <a:ext cx="3026664" cy="1254958"/>
          </a:xfrm>
          <a:prstGeom prst="rect">
            <a:avLst/>
          </a:prstGeom>
        </p:spPr>
      </p:pic>
      <p:pic>
        <p:nvPicPr>
          <p:cNvPr id="6" name="Picture 5">
            <a:extLst>
              <a:ext uri="{FF2B5EF4-FFF2-40B4-BE49-F238E27FC236}">
                <a16:creationId xmlns:a16="http://schemas.microsoft.com/office/drawing/2014/main" id="{87567DB1-466B-4D4D-90E6-8B12AB577B77}"/>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804672" y="4318945"/>
            <a:ext cx="3026663" cy="723197"/>
          </a:xfrm>
          <a:prstGeom prst="rect">
            <a:avLst/>
          </a:prstGeom>
          <a:effectLst/>
        </p:spPr>
      </p:pic>
      <p:sp>
        <p:nvSpPr>
          <p:cNvPr id="2" name="Content Placeholder 1">
            <a:extLst>
              <a:ext uri="{FF2B5EF4-FFF2-40B4-BE49-F238E27FC236}">
                <a16:creationId xmlns:a16="http://schemas.microsoft.com/office/drawing/2014/main" id="{6A78FACB-15EF-4A90-B44F-E6E8EC323640}"/>
              </a:ext>
            </a:extLst>
          </p:cNvPr>
          <p:cNvSpPr>
            <a:spLocks noGrp="1"/>
          </p:cNvSpPr>
          <p:nvPr>
            <p:ph idx="1"/>
          </p:nvPr>
        </p:nvSpPr>
        <p:spPr>
          <a:xfrm>
            <a:off x="4956048" y="1635761"/>
            <a:ext cx="6583680" cy="4588059"/>
          </a:xfrm>
        </p:spPr>
        <p:txBody>
          <a:bodyPr>
            <a:normAutofit/>
          </a:bodyPr>
          <a:lstStyle/>
          <a:p>
            <a:pPr marL="0" indent="0">
              <a:buNone/>
            </a:pPr>
            <a:endParaRPr lang="en-GB" sz="1800" dirty="0">
              <a:solidFill>
                <a:srgbClr val="3B3838"/>
              </a:solidFill>
              <a:effectLst/>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College of Policing</a:t>
            </a: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HMICFRS </a:t>
            </a: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NPCC portfolio leads and staff officers, CPAI and MASH in particular</a:t>
            </a: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APCC</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Government;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Departments for Education, Health and Social Care, Home Office</a:t>
            </a:r>
          </a:p>
          <a:p>
            <a:pPr marL="0" indent="0">
              <a:buNone/>
            </a:pP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Partners;</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As</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sociation of Directors of Childrens Services, Ofsted, NHS England &amp; National Network of Designated Healthcare Professionals </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The wider VKPP programme of work.</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Whilst </a:t>
            </a:r>
            <a:r>
              <a:rPr lang="en-GB" sz="1600" dirty="0">
                <a:effectLst/>
                <a:latin typeface="Arial" panose="020B0604020202020204" pitchFamily="34" charset="0"/>
                <a:ea typeface="Calibri" panose="020F0502020204030204" pitchFamily="34" charset="0"/>
                <a:cs typeface="Arial" panose="020B0604020202020204" pitchFamily="34" charset="0"/>
              </a:rPr>
              <a:t>The role is not part of the VKPP peer review function it can be designed into local peer review offers where relevant</a:t>
            </a:r>
          </a:p>
          <a:p>
            <a:pPr marL="0" indent="0">
              <a:lnSpc>
                <a:spcPct val="107000"/>
              </a:lnSpc>
              <a:spcAft>
                <a:spcPts val="800"/>
              </a:spcAft>
              <a:buNone/>
            </a:pPr>
            <a:endParaRPr lang="en-GB" sz="1800" dirty="0">
              <a:solidFill>
                <a:srgbClr val="3B3838"/>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300" dirty="0"/>
          </a:p>
        </p:txBody>
      </p:sp>
      <p:pic>
        <p:nvPicPr>
          <p:cNvPr id="8" name="Picture 7" descr="Logo&#10;&#10;Description automatically generated">
            <a:extLst>
              <a:ext uri="{FF2B5EF4-FFF2-40B4-BE49-F238E27FC236}">
                <a16:creationId xmlns:a16="http://schemas.microsoft.com/office/drawing/2014/main" id="{4331B92F-EAA2-457A-9118-3974971EE2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8998" y="108758"/>
            <a:ext cx="1708548" cy="701647"/>
          </a:xfrm>
          <a:prstGeom prst="rect">
            <a:avLst/>
          </a:prstGeom>
        </p:spPr>
      </p:pic>
    </p:spTree>
    <p:extLst>
      <p:ext uri="{BB962C8B-B14F-4D97-AF65-F5344CB8AC3E}">
        <p14:creationId xmlns:p14="http://schemas.microsoft.com/office/powerpoint/2010/main" val="1516878656"/>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45AD3F-EA6C-4C09-B0F4-EC956C2F9F2B}"/>
              </a:ext>
            </a:extLst>
          </p:cNvPr>
          <p:cNvSpPr>
            <a:spLocks noGrp="1"/>
          </p:cNvSpPr>
          <p:nvPr>
            <p:ph type="title"/>
          </p:nvPr>
        </p:nvSpPr>
        <p:spPr>
          <a:xfrm>
            <a:off x="5116878" y="629267"/>
            <a:ext cx="6422849" cy="1006494"/>
          </a:xfrm>
        </p:spPr>
        <p:txBody>
          <a:bodyPr>
            <a:normAutofit/>
          </a:bodyPr>
          <a:lstStyle/>
          <a:p>
            <a:r>
              <a:rPr lang="en-GB" dirty="0">
                <a:solidFill>
                  <a:schemeClr val="tx1">
                    <a:lumMod val="75000"/>
                    <a:lumOff val="25000"/>
                  </a:schemeClr>
                </a:solidFill>
                <a:latin typeface="Arial" panose="020B0604020202020204" pitchFamily="34" charset="0"/>
                <a:cs typeface="Arial" panose="020B0604020202020204" pitchFamily="34" charset="0"/>
              </a:rPr>
              <a:t>The value of facilitation</a:t>
            </a:r>
          </a:p>
        </p:txBody>
      </p:sp>
      <p:sp>
        <p:nvSpPr>
          <p:cNvPr id="13" name="Rectangle 12">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2A3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 company name&#10;&#10;Description automatically generated">
            <a:extLst>
              <a:ext uri="{FF2B5EF4-FFF2-40B4-BE49-F238E27FC236}">
                <a16:creationId xmlns:a16="http://schemas.microsoft.com/office/drawing/2014/main" id="{7DAC073E-0504-4371-A5A2-CDD545237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72" y="1410941"/>
            <a:ext cx="3026664" cy="1254958"/>
          </a:xfrm>
          <a:prstGeom prst="rect">
            <a:avLst/>
          </a:prstGeom>
        </p:spPr>
      </p:pic>
      <p:pic>
        <p:nvPicPr>
          <p:cNvPr id="6" name="Picture 5">
            <a:extLst>
              <a:ext uri="{FF2B5EF4-FFF2-40B4-BE49-F238E27FC236}">
                <a16:creationId xmlns:a16="http://schemas.microsoft.com/office/drawing/2014/main" id="{87567DB1-466B-4D4D-90E6-8B12AB577B77}"/>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804672" y="4318945"/>
            <a:ext cx="3026663" cy="723197"/>
          </a:xfrm>
          <a:prstGeom prst="rect">
            <a:avLst/>
          </a:prstGeom>
          <a:effectLst/>
        </p:spPr>
      </p:pic>
      <p:sp>
        <p:nvSpPr>
          <p:cNvPr id="2" name="Content Placeholder 1">
            <a:extLst>
              <a:ext uri="{FF2B5EF4-FFF2-40B4-BE49-F238E27FC236}">
                <a16:creationId xmlns:a16="http://schemas.microsoft.com/office/drawing/2014/main" id="{6A78FACB-15EF-4A90-B44F-E6E8EC323640}"/>
              </a:ext>
            </a:extLst>
          </p:cNvPr>
          <p:cNvSpPr>
            <a:spLocks noGrp="1"/>
          </p:cNvSpPr>
          <p:nvPr>
            <p:ph idx="1"/>
          </p:nvPr>
        </p:nvSpPr>
        <p:spPr>
          <a:xfrm>
            <a:off x="4956048" y="1635761"/>
            <a:ext cx="6583680" cy="4588059"/>
          </a:xfrm>
        </p:spPr>
        <p:txBody>
          <a:bodyPr>
            <a:normAutofit/>
          </a:bodyPr>
          <a:lstStyle/>
          <a:p>
            <a:pPr marL="0" indent="0">
              <a:buNone/>
            </a:pPr>
            <a:endParaRPr lang="en-GB" sz="1800" dirty="0">
              <a:solidFill>
                <a:srgbClr val="3B3838"/>
              </a:solidFill>
              <a:effectLst/>
              <a:latin typeface="Calibri" panose="020F0502020204030204" pitchFamily="34" charset="0"/>
              <a:ea typeface="Calibri" panose="020F0502020204030204" pitchFamily="34" charset="0"/>
              <a:cs typeface="Calibri" panose="020F0502020204030204" pitchFamily="34" charset="0"/>
            </a:endParaRPr>
          </a:p>
          <a:p>
            <a:pPr marL="0" lvl="0" indent="0">
              <a:lnSpc>
                <a:spcPct val="107000"/>
              </a:lnSpc>
              <a:spcAft>
                <a:spcPts val="800"/>
              </a:spcAft>
              <a:buNone/>
            </a:pPr>
            <a:r>
              <a:rPr lang="en-GB" sz="1600" b="1" dirty="0">
                <a:solidFill>
                  <a:srgbClr val="457D7A"/>
                </a:solidFill>
                <a:effectLst/>
                <a:latin typeface="Arial" panose="020B0604020202020204" pitchFamily="34" charset="0"/>
                <a:ea typeface="Calibri" panose="020F0502020204030204" pitchFamily="34" charset="0"/>
                <a:cs typeface="Arial" panose="020B0604020202020204" pitchFamily="34" charset="0"/>
              </a:rPr>
              <a:t>Value</a:t>
            </a:r>
            <a:r>
              <a:rPr lang="en-GB" sz="1600" dirty="0">
                <a:solidFill>
                  <a:srgbClr val="457D7A"/>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Many senior leaders say that the PF role is invaluable to their job.</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r>
              <a:rPr lang="en-GB" sz="1600" b="1" dirty="0">
                <a:solidFill>
                  <a:srgbClr val="457D7A"/>
                </a:solidFill>
                <a:effectLst/>
                <a:latin typeface="Arial" panose="020B0604020202020204" pitchFamily="34" charset="0"/>
                <a:ea typeface="Calibri" panose="020F0502020204030204" pitchFamily="34" charset="0"/>
                <a:cs typeface="Arial" panose="020B0604020202020204" pitchFamily="34" charset="0"/>
              </a:rPr>
              <a:t>National picture</a:t>
            </a:r>
            <a:r>
              <a:rPr lang="en-GB" sz="1600" dirty="0">
                <a:solidFill>
                  <a:srgbClr val="457D7A"/>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Senior leaders find the information and advice about the national perspective very helpful.</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r>
              <a:rPr lang="en-GB" sz="1600" b="1" dirty="0">
                <a:solidFill>
                  <a:srgbClr val="457D7A"/>
                </a:solidFill>
                <a:effectLst/>
                <a:latin typeface="Arial" panose="020B0604020202020204" pitchFamily="34" charset="0"/>
                <a:ea typeface="Calibri" panose="020F0502020204030204" pitchFamily="34" charset="0"/>
                <a:cs typeface="Arial" panose="020B0604020202020204" pitchFamily="34" charset="0"/>
              </a:rPr>
              <a:t>Networking</a:t>
            </a:r>
            <a:r>
              <a:rPr lang="en-GB" sz="1600" dirty="0">
                <a:solidFill>
                  <a:srgbClr val="457D7A"/>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Senior leaders report that events held, and advice given  provides a useful network for them.</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r>
              <a:rPr lang="en-GB" sz="1600" b="1" dirty="0">
                <a:solidFill>
                  <a:srgbClr val="457D7A"/>
                </a:solidFill>
                <a:effectLst/>
                <a:latin typeface="Arial" panose="020B0604020202020204" pitchFamily="34" charset="0"/>
                <a:ea typeface="Calibri" panose="020F0502020204030204" pitchFamily="34" charset="0"/>
                <a:cs typeface="Arial" panose="020B0604020202020204" pitchFamily="34" charset="0"/>
              </a:rPr>
              <a:t>Best practice</a:t>
            </a:r>
            <a:r>
              <a:rPr lang="en-GB" sz="1600" dirty="0">
                <a:solidFill>
                  <a:srgbClr val="457D7A"/>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Senior leaders felt that it would be helpful if the facilitator could provide examples of best practice.</a:t>
            </a:r>
            <a:endParaRPr lang="en-GB" sz="1600" dirty="0">
              <a:effectLst/>
              <a:latin typeface="Arial" panose="020B0604020202020204" pitchFamily="34" charset="0"/>
              <a:ea typeface="Calibri" panose="020F0502020204030204" pitchFamily="34" charset="0"/>
              <a:cs typeface="Arial" panose="020B0604020202020204" pitchFamily="34" charset="0"/>
            </a:endParaRPr>
          </a:p>
          <a:p>
            <a:pPr marL="0" lvl="0" indent="0">
              <a:lnSpc>
                <a:spcPct val="107000"/>
              </a:lnSpc>
              <a:spcAft>
                <a:spcPts val="800"/>
              </a:spcAft>
              <a:buNone/>
            </a:pPr>
            <a:r>
              <a:rPr lang="en-GB" sz="1600" b="1" dirty="0">
                <a:solidFill>
                  <a:srgbClr val="457D7A"/>
                </a:solidFill>
                <a:effectLst/>
                <a:latin typeface="Arial" panose="020B0604020202020204" pitchFamily="34" charset="0"/>
                <a:ea typeface="Calibri" panose="020F0502020204030204" pitchFamily="34" charset="0"/>
                <a:cs typeface="Arial" panose="020B0604020202020204" pitchFamily="34" charset="0"/>
              </a:rPr>
              <a:t>Resource for leaders</a:t>
            </a:r>
            <a:r>
              <a:rPr lang="en-GB" sz="1600" dirty="0">
                <a:solidFill>
                  <a:srgbClr val="457D7A"/>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The vast majority of senior leaders deem a future resource for leaders created by the facilitator as either helpful or very helpful</a:t>
            </a:r>
            <a:r>
              <a:rPr lang="en-GB" sz="1600" dirty="0">
                <a:solidFill>
                  <a:srgbClr val="3B3838"/>
                </a:solidFill>
                <a:effectLst/>
                <a:latin typeface="Calibri" panose="020F0502020204030204" pitchFamily="34" charset="0"/>
                <a:ea typeface="Calibri" panose="020F0502020204030204" pitchFamily="34" charset="0"/>
                <a:cs typeface="Calibri" panose="020F0502020204030204" pitchFamily="34" charset="0"/>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GB" sz="1800" dirty="0">
              <a:solidFill>
                <a:srgbClr val="3B3838"/>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300" dirty="0"/>
          </a:p>
        </p:txBody>
      </p:sp>
      <p:pic>
        <p:nvPicPr>
          <p:cNvPr id="8" name="Picture 7" descr="Logo&#10;&#10;Description automatically generated">
            <a:extLst>
              <a:ext uri="{FF2B5EF4-FFF2-40B4-BE49-F238E27FC236}">
                <a16:creationId xmlns:a16="http://schemas.microsoft.com/office/drawing/2014/main" id="{4331B92F-EAA2-457A-9118-3974971EE2A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308998" y="108758"/>
            <a:ext cx="1708548" cy="701647"/>
          </a:xfrm>
          <a:prstGeom prst="rect">
            <a:avLst/>
          </a:prstGeom>
        </p:spPr>
      </p:pic>
    </p:spTree>
    <p:extLst>
      <p:ext uri="{BB962C8B-B14F-4D97-AF65-F5344CB8AC3E}">
        <p14:creationId xmlns:p14="http://schemas.microsoft.com/office/powerpoint/2010/main" val="2039524939"/>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245AD3F-EA6C-4C09-B0F4-EC956C2F9F2B}"/>
              </a:ext>
            </a:extLst>
          </p:cNvPr>
          <p:cNvSpPr>
            <a:spLocks noGrp="1"/>
          </p:cNvSpPr>
          <p:nvPr>
            <p:ph type="title"/>
          </p:nvPr>
        </p:nvSpPr>
        <p:spPr>
          <a:xfrm>
            <a:off x="5116878" y="629267"/>
            <a:ext cx="6422849" cy="1006494"/>
          </a:xfrm>
        </p:spPr>
        <p:txBody>
          <a:bodyPr>
            <a:normAutofit/>
          </a:bodyPr>
          <a:lstStyle/>
          <a:p>
            <a:r>
              <a:rPr lang="en-GB" dirty="0">
                <a:solidFill>
                  <a:schemeClr val="tx1">
                    <a:lumMod val="75000"/>
                    <a:lumOff val="25000"/>
                  </a:schemeClr>
                </a:solidFill>
                <a:latin typeface="Arial" panose="020B0604020202020204" pitchFamily="34" charset="0"/>
                <a:cs typeface="Arial" panose="020B0604020202020204" pitchFamily="34" charset="0"/>
              </a:rPr>
              <a:t>Accessing facilitation</a:t>
            </a:r>
          </a:p>
        </p:txBody>
      </p:sp>
      <p:sp>
        <p:nvSpPr>
          <p:cNvPr id="13" name="Rectangle 12">
            <a:extLst>
              <a:ext uri="{FF2B5EF4-FFF2-40B4-BE49-F238E27FC236}">
                <a16:creationId xmlns:a16="http://schemas.microsoft.com/office/drawing/2014/main" id="{C95B82D5-A8BB-45BF-BED8-C7B206892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6008" cy="6858000"/>
          </a:xfrm>
          <a:prstGeom prst="rect">
            <a:avLst/>
          </a:prstGeom>
          <a:solidFill>
            <a:srgbClr val="2A3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9">
            <a:extLst>
              <a:ext uri="{FF2B5EF4-FFF2-40B4-BE49-F238E27FC236}">
                <a16:creationId xmlns:a16="http://schemas.microsoft.com/office/drawing/2014/main" id="{296C61EC-FBF4-4216-BE67-6C864D30A0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Logo, company name&#10;&#10;Description automatically generated">
            <a:extLst>
              <a:ext uri="{FF2B5EF4-FFF2-40B4-BE49-F238E27FC236}">
                <a16:creationId xmlns:a16="http://schemas.microsoft.com/office/drawing/2014/main" id="{7DAC073E-0504-4371-A5A2-CDD5452376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672" y="1410941"/>
            <a:ext cx="3026664" cy="1254958"/>
          </a:xfrm>
          <a:prstGeom prst="rect">
            <a:avLst/>
          </a:prstGeom>
        </p:spPr>
      </p:pic>
      <p:pic>
        <p:nvPicPr>
          <p:cNvPr id="6" name="Picture 5">
            <a:extLst>
              <a:ext uri="{FF2B5EF4-FFF2-40B4-BE49-F238E27FC236}">
                <a16:creationId xmlns:a16="http://schemas.microsoft.com/office/drawing/2014/main" id="{87567DB1-466B-4D4D-90E6-8B12AB577B77}"/>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804672" y="4318945"/>
            <a:ext cx="3026663" cy="723197"/>
          </a:xfrm>
          <a:prstGeom prst="rect">
            <a:avLst/>
          </a:prstGeom>
          <a:effectLst/>
        </p:spPr>
      </p:pic>
      <p:sp>
        <p:nvSpPr>
          <p:cNvPr id="2" name="Content Placeholder 1">
            <a:extLst>
              <a:ext uri="{FF2B5EF4-FFF2-40B4-BE49-F238E27FC236}">
                <a16:creationId xmlns:a16="http://schemas.microsoft.com/office/drawing/2014/main" id="{6A78FACB-15EF-4A90-B44F-E6E8EC323640}"/>
              </a:ext>
            </a:extLst>
          </p:cNvPr>
          <p:cNvSpPr>
            <a:spLocks noGrp="1"/>
          </p:cNvSpPr>
          <p:nvPr>
            <p:ph idx="1"/>
          </p:nvPr>
        </p:nvSpPr>
        <p:spPr>
          <a:xfrm>
            <a:off x="4956048" y="1635761"/>
            <a:ext cx="6583680" cy="4588059"/>
          </a:xfrm>
        </p:spPr>
        <p:txBody>
          <a:bodyPr>
            <a:normAutofit lnSpcReduction="10000"/>
          </a:bodyPr>
          <a:lstStyle/>
          <a:p>
            <a:pPr marL="0" indent="0">
              <a:buNone/>
            </a:pPr>
            <a:endParaRPr lang="en-GB" sz="1600" dirty="0">
              <a:solidFill>
                <a:srgbClr val="3B3838"/>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Email</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rPr>
              <a:t> </a:t>
            </a:r>
            <a:r>
              <a:rPr lang="en-GB" sz="1600" dirty="0">
                <a:solidFill>
                  <a:srgbClr val="3B3838"/>
                </a:solidFill>
                <a:effectLst/>
                <a:latin typeface="Arial" panose="020B0604020202020204" pitchFamily="34" charset="0"/>
                <a:ea typeface="Calibri" panose="020F0502020204030204" pitchFamily="34" charset="0"/>
                <a:cs typeface="Arial" panose="020B0604020202020204" pitchFamily="34" charset="0"/>
                <a:hlinkClick r:id="rId5"/>
              </a:rPr>
              <a:t>Lorraine</a:t>
            </a: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hlinkClick r:id="rId5"/>
              </a:rPr>
              <a:t>.parker@norfolk.police.uk</a:t>
            </a:r>
            <a:endParaRPr lang="en-GB" sz="1600" dirty="0">
              <a:solidFill>
                <a:srgbClr val="3B3838"/>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GB" sz="1600" dirty="0">
              <a:solidFill>
                <a:srgbClr val="3B3838"/>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This free service to policing is;</a:t>
            </a:r>
          </a:p>
          <a:p>
            <a:pPr marL="0" indent="0">
              <a:buNone/>
            </a:pPr>
            <a:endParaRPr lang="en-GB" sz="1600" dirty="0">
              <a:solidFill>
                <a:srgbClr val="3B3838"/>
              </a:solidFill>
              <a:latin typeface="Arial" panose="020B0604020202020204" pitchFamily="34" charset="0"/>
              <a:ea typeface="Calibri" panose="020F0502020204030204" pitchFamily="34" charset="0"/>
              <a:cs typeface="Arial" panose="020B0604020202020204" pitchFamily="34" charset="0"/>
            </a:endParaRP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intended for Chief Officers and other senior leaders in the Police system</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flexible to the needs of local leaders, as informal or formal as suits</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intended to build knowledge, understanding and confidence</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provided/delivered by Chatham House rules or where necessary in confidence unless all parties agree to share information </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supportive</a:t>
            </a:r>
          </a:p>
          <a:p>
            <a:pPr marL="0" indent="0">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a continuing offer</a:t>
            </a:r>
          </a:p>
          <a:p>
            <a:pPr marL="0" indent="0">
              <a:lnSpc>
                <a:spcPct val="107000"/>
              </a:lnSpc>
              <a:spcAft>
                <a:spcPts val="800"/>
              </a:spcAft>
              <a:buNone/>
            </a:pPr>
            <a:r>
              <a:rPr lang="en-GB" sz="1600" dirty="0">
                <a:solidFill>
                  <a:srgbClr val="3B3838"/>
                </a:solidFill>
                <a:latin typeface="Arial" panose="020B0604020202020204" pitchFamily="34" charset="0"/>
                <a:ea typeface="Calibri" panose="020F0502020204030204" pitchFamily="34" charset="0"/>
                <a:cs typeface="Arial" panose="020B0604020202020204" pitchFamily="34" charset="0"/>
              </a:rPr>
              <a:t>in place until March 2025</a:t>
            </a:r>
          </a:p>
          <a:p>
            <a:pPr marL="0" indent="0">
              <a:lnSpc>
                <a:spcPct val="107000"/>
              </a:lnSpc>
              <a:spcAft>
                <a:spcPts val="800"/>
              </a:spcAft>
              <a:buNone/>
            </a:pPr>
            <a:endParaRPr lang="en-GB" sz="1800" dirty="0">
              <a:solidFill>
                <a:srgbClr val="3B3838"/>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GB" sz="1300" dirty="0"/>
          </a:p>
        </p:txBody>
      </p:sp>
      <p:pic>
        <p:nvPicPr>
          <p:cNvPr id="8" name="Picture 7" descr="Logo&#10;&#10;Description automatically generated">
            <a:extLst>
              <a:ext uri="{FF2B5EF4-FFF2-40B4-BE49-F238E27FC236}">
                <a16:creationId xmlns:a16="http://schemas.microsoft.com/office/drawing/2014/main" id="{4331B92F-EAA2-457A-9118-3974971EE2A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308998" y="108758"/>
            <a:ext cx="1708548" cy="701647"/>
          </a:xfrm>
          <a:prstGeom prst="rect">
            <a:avLst/>
          </a:prstGeom>
        </p:spPr>
      </p:pic>
    </p:spTree>
    <p:extLst>
      <p:ext uri="{BB962C8B-B14F-4D97-AF65-F5344CB8AC3E}">
        <p14:creationId xmlns:p14="http://schemas.microsoft.com/office/powerpoint/2010/main" val="1332841007"/>
      </p:ext>
    </p:extLst>
  </p:cSld>
  <p:clrMapOvr>
    <a:masterClrMapping/>
  </p:clrMapOvr>
  <p:transition spd="slow">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19537" y="1393903"/>
            <a:ext cx="3600399" cy="1200329"/>
          </a:xfrm>
          <a:prstGeom prst="rect">
            <a:avLst/>
          </a:prstGeom>
        </p:spPr>
        <p:txBody>
          <a:bodyPr wrap="square">
            <a:spAutoFit/>
          </a:bodyPr>
          <a:lstStyle/>
          <a:p>
            <a:endParaRPr lang="en-US" b="1" dirty="0"/>
          </a:p>
          <a:p>
            <a:r>
              <a:rPr lang="en-GB" dirty="0"/>
              <a:t>  </a:t>
            </a:r>
            <a:endParaRPr lang="en-GB" b="1" dirty="0"/>
          </a:p>
          <a:p>
            <a:pPr marL="285750" indent="-285750">
              <a:buFont typeface="Wingdings" panose="05000000000000000000" pitchFamily="2" charset="2"/>
              <a:buChar char="v"/>
            </a:pPr>
            <a:endParaRPr lang="en-GB" b="1" dirty="0"/>
          </a:p>
          <a:p>
            <a:endParaRPr lang="en-US" b="1" dirty="0"/>
          </a:p>
        </p:txBody>
      </p:sp>
      <p:sp>
        <p:nvSpPr>
          <p:cNvPr id="2" name="Rectangle 1">
            <a:extLst>
              <a:ext uri="{FF2B5EF4-FFF2-40B4-BE49-F238E27FC236}">
                <a16:creationId xmlns:a16="http://schemas.microsoft.com/office/drawing/2014/main" id="{FBB4A116-D04C-4BF9-A4EC-F358EF9204C7}"/>
              </a:ext>
            </a:extLst>
          </p:cNvPr>
          <p:cNvSpPr/>
          <p:nvPr/>
        </p:nvSpPr>
        <p:spPr>
          <a:xfrm>
            <a:off x="807720" y="383760"/>
            <a:ext cx="4464422" cy="6463308"/>
          </a:xfrm>
          <a:prstGeom prst="rect">
            <a:avLst/>
          </a:prstGeom>
        </p:spPr>
        <p:txBody>
          <a:bodyPr wrap="square">
            <a:spAutoFit/>
          </a:bodyPr>
          <a:lstStyle/>
          <a:p>
            <a:endParaRPr lang="en-GB" sz="2400" b="1" dirty="0">
              <a:latin typeface="Arial" panose="020B0604020202020204" pitchFamily="34" charset="0"/>
              <a:cs typeface="Arial" panose="020B0604020202020204" pitchFamily="34" charset="0"/>
            </a:endParaRPr>
          </a:p>
          <a:p>
            <a:r>
              <a:rPr lang="en-GB" sz="2400" dirty="0">
                <a:solidFill>
                  <a:schemeClr val="tx1">
                    <a:lumMod val="65000"/>
                    <a:lumOff val="35000"/>
                  </a:schemeClr>
                </a:solidFill>
                <a:latin typeface="Arial" panose="020B0604020202020204" pitchFamily="34" charset="0"/>
                <a:cs typeface="Arial" panose="020B0604020202020204" pitchFamily="34" charset="0"/>
              </a:rPr>
              <a:t>Peer support and development sessions focus on;</a:t>
            </a:r>
          </a:p>
          <a:p>
            <a:endParaRPr lang="en-GB" sz="2400" dirty="0">
              <a:solidFill>
                <a:schemeClr val="tx1">
                  <a:lumMod val="65000"/>
                  <a:lumOff val="35000"/>
                </a:schemeClr>
              </a:solidFill>
              <a:latin typeface="Arial" panose="020B0604020202020204" pitchFamily="34" charset="0"/>
              <a:cs typeface="Arial" panose="020B0604020202020204" pitchFamily="34" charset="0"/>
            </a:endParaRPr>
          </a:p>
          <a:p>
            <a:r>
              <a:rPr lang="en-GB" sz="2400" dirty="0">
                <a:solidFill>
                  <a:schemeClr val="tx1">
                    <a:lumMod val="65000"/>
                    <a:lumOff val="35000"/>
                  </a:schemeClr>
                </a:solidFill>
                <a:latin typeface="Arial" panose="020B0604020202020204" pitchFamily="34" charset="0"/>
                <a:cs typeface="Arial" panose="020B0604020202020204" pitchFamily="34" charset="0"/>
              </a:rPr>
              <a:t>Leadership, accountability </a:t>
            </a:r>
          </a:p>
          <a:p>
            <a:r>
              <a:rPr lang="en-GB" sz="2400" dirty="0">
                <a:solidFill>
                  <a:schemeClr val="tx1">
                    <a:lumMod val="65000"/>
                    <a:lumOff val="35000"/>
                  </a:schemeClr>
                </a:solidFill>
                <a:latin typeface="Arial" panose="020B0604020202020204" pitchFamily="34" charset="0"/>
                <a:cs typeface="Arial" panose="020B0604020202020204" pitchFamily="34" charset="0"/>
              </a:rPr>
              <a:t>and delegation </a:t>
            </a:r>
          </a:p>
          <a:p>
            <a:endParaRPr lang="en-GB" sz="2400" dirty="0">
              <a:solidFill>
                <a:schemeClr val="tx1">
                  <a:lumMod val="65000"/>
                  <a:lumOff val="35000"/>
                </a:schemeClr>
              </a:solidFill>
              <a:latin typeface="Arial" panose="020B0604020202020204" pitchFamily="34" charset="0"/>
              <a:cs typeface="Arial" panose="020B0604020202020204" pitchFamily="34" charset="0"/>
            </a:endParaRPr>
          </a:p>
          <a:p>
            <a:r>
              <a:rPr lang="en-GB" sz="2400" dirty="0">
                <a:solidFill>
                  <a:schemeClr val="tx1">
                    <a:lumMod val="65000"/>
                    <a:lumOff val="35000"/>
                  </a:schemeClr>
                </a:solidFill>
                <a:latin typeface="Arial" panose="020B0604020202020204" pitchFamily="34" charset="0"/>
                <a:cs typeface="Arial" panose="020B0604020202020204" pitchFamily="34" charset="0"/>
              </a:rPr>
              <a:t>Underpinned by sponsorship and active involvement of Chief Officer leads</a:t>
            </a:r>
          </a:p>
          <a:p>
            <a:endParaRPr lang="en-GB" sz="2800" dirty="0">
              <a:solidFill>
                <a:schemeClr val="tx1">
                  <a:lumMod val="65000"/>
                  <a:lumOff val="35000"/>
                </a:schemeClr>
              </a:solidFill>
              <a:latin typeface="Arial" panose="020B0604020202020204" pitchFamily="34" charset="0"/>
              <a:cs typeface="Arial" panose="020B0604020202020204" pitchFamily="34" charset="0"/>
            </a:endParaRPr>
          </a:p>
          <a:p>
            <a:endParaRPr lang="en-GB" sz="2800" dirty="0">
              <a:solidFill>
                <a:schemeClr val="tx1">
                  <a:lumMod val="65000"/>
                  <a:lumOff val="35000"/>
                </a:schemeClr>
              </a:solidFill>
              <a:latin typeface="Arial" panose="020B0604020202020204" pitchFamily="34" charset="0"/>
              <a:cs typeface="Arial" panose="020B0604020202020204" pitchFamily="34" charset="0"/>
            </a:endParaRPr>
          </a:p>
          <a:p>
            <a:endParaRPr lang="en-GB" sz="2800" dirty="0">
              <a:solidFill>
                <a:schemeClr val="tx1">
                  <a:lumMod val="65000"/>
                  <a:lumOff val="35000"/>
                </a:schemeClr>
              </a:solidFill>
              <a:latin typeface="Arial" panose="020B0604020202020204" pitchFamily="34" charset="0"/>
              <a:cs typeface="Arial" panose="020B0604020202020204" pitchFamily="34" charset="0"/>
            </a:endParaRPr>
          </a:p>
          <a:p>
            <a:endParaRPr lang="en-GB" sz="3600" b="1" dirty="0">
              <a:solidFill>
                <a:schemeClr val="tx1">
                  <a:lumMod val="65000"/>
                  <a:lumOff val="35000"/>
                </a:schemeClr>
              </a:solidFill>
              <a:latin typeface="Arial" panose="020B0604020202020204" pitchFamily="34" charset="0"/>
              <a:cs typeface="Arial" panose="020B0604020202020204" pitchFamily="34" charset="0"/>
            </a:endParaRPr>
          </a:p>
          <a:p>
            <a:endParaRPr lang="en-GB" sz="3600" b="1" dirty="0">
              <a:latin typeface="Arial" panose="020B0604020202020204" pitchFamily="34" charset="0"/>
              <a:cs typeface="Arial" panose="020B0604020202020204" pitchFamily="34" charset="0"/>
            </a:endParaRPr>
          </a:p>
          <a:p>
            <a:endParaRPr lang="en-GB" b="1" dirty="0"/>
          </a:p>
        </p:txBody>
      </p:sp>
      <p:sp>
        <p:nvSpPr>
          <p:cNvPr id="4" name="Rectangle 3">
            <a:extLst>
              <a:ext uri="{FF2B5EF4-FFF2-40B4-BE49-F238E27FC236}">
                <a16:creationId xmlns:a16="http://schemas.microsoft.com/office/drawing/2014/main" id="{7EFCFAA5-B0BA-4D3B-9FEF-8DFC54D97053}"/>
              </a:ext>
            </a:extLst>
          </p:cNvPr>
          <p:cNvSpPr/>
          <p:nvPr/>
        </p:nvSpPr>
        <p:spPr>
          <a:xfrm>
            <a:off x="1775521" y="2014975"/>
            <a:ext cx="3905173" cy="1200329"/>
          </a:xfrm>
          <a:prstGeom prst="rect">
            <a:avLst/>
          </a:prstGeom>
        </p:spPr>
        <p:txBody>
          <a:bodyPr wrap="square">
            <a:spAutoFit/>
          </a:bodyPr>
          <a:lstStyle/>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5F73807F-564B-4BBA-A6FD-FF8CFD5FAF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9860" y="1060868"/>
            <a:ext cx="4987307" cy="4308872"/>
          </a:xfrm>
          <a:prstGeom prst="rect">
            <a:avLst/>
          </a:prstGeom>
        </p:spPr>
      </p:pic>
      <p:pic>
        <p:nvPicPr>
          <p:cNvPr id="5" name="Picture 4">
            <a:extLst>
              <a:ext uri="{FF2B5EF4-FFF2-40B4-BE49-F238E27FC236}">
                <a16:creationId xmlns:a16="http://schemas.microsoft.com/office/drawing/2014/main" id="{76D7EEEB-91B7-C790-B889-3A93FF477D46}"/>
              </a:ext>
            </a:extLst>
          </p:cNvPr>
          <p:cNvPicPr>
            <a:picLocks noChangeAspect="1"/>
          </p:cNvPicPr>
          <p:nvPr/>
        </p:nvPicPr>
        <p:blipFill rotWithShape="1">
          <a:blip r:embed="rId4">
            <a:extLst>
              <a:ext uri="{28A0092B-C50C-407E-A947-70E740481C1C}">
                <a14:useLocalDpi xmlns:a14="http://schemas.microsoft.com/office/drawing/2010/main" val="0"/>
              </a:ext>
            </a:extLst>
          </a:blip>
          <a:srcRect l="1591" t="9476" r="4642" b="7543"/>
          <a:stretch/>
        </p:blipFill>
        <p:spPr>
          <a:xfrm>
            <a:off x="0" y="5495524"/>
            <a:ext cx="5702113" cy="1362476"/>
          </a:xfrm>
          <a:prstGeom prst="rect">
            <a:avLst/>
          </a:prstGeom>
        </p:spPr>
      </p:pic>
      <p:pic>
        <p:nvPicPr>
          <p:cNvPr id="6" name="Picture 5" descr="Logo, company name&#10;&#10;Description automatically generated">
            <a:extLst>
              <a:ext uri="{FF2B5EF4-FFF2-40B4-BE49-F238E27FC236}">
                <a16:creationId xmlns:a16="http://schemas.microsoft.com/office/drawing/2014/main" id="{7A61EF9A-B2BA-6654-9B09-CAFD89273AB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65336" y="5549283"/>
            <a:ext cx="3026664" cy="1254958"/>
          </a:xfrm>
          <a:prstGeom prst="rect">
            <a:avLst/>
          </a:prstGeom>
        </p:spPr>
      </p:pic>
    </p:spTree>
    <p:extLst>
      <p:ext uri="{BB962C8B-B14F-4D97-AF65-F5344CB8AC3E}">
        <p14:creationId xmlns:p14="http://schemas.microsoft.com/office/powerpoint/2010/main" val="3935925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375FAD-8704-4C2B-AC3E-747F3B1B4AA5}"/>
              </a:ext>
            </a:extLst>
          </p:cNvPr>
          <p:cNvSpPr>
            <a:spLocks noGrp="1"/>
          </p:cNvSpPr>
          <p:nvPr>
            <p:ph type="title"/>
          </p:nvPr>
        </p:nvSpPr>
        <p:spPr/>
        <p:txBody>
          <a:bodyPr>
            <a:normAutofit fontScale="90000"/>
          </a:bodyPr>
          <a:lstStyle/>
          <a:p>
            <a:pPr marL="0" indent="0">
              <a:buNone/>
            </a:pP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Reference;</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5" name="AutoShape 4" descr="Optical illusion: Number of faces you find in this picture ...">
            <a:extLst>
              <a:ext uri="{FF2B5EF4-FFF2-40B4-BE49-F238E27FC236}">
                <a16:creationId xmlns:a16="http://schemas.microsoft.com/office/drawing/2014/main" id="{C03926D8-CD35-4E42-85D6-AA114C836008}"/>
              </a:ext>
            </a:extLst>
          </p:cNvPr>
          <p:cNvSpPr>
            <a:spLocks noGrp="1" noChangeAspect="1" noChangeArrowheads="1"/>
          </p:cNvSpPr>
          <p:nvPr>
            <p:ph idx="1"/>
          </p:nvPr>
        </p:nvSpPr>
        <p:spPr bwMode="auto">
          <a:xfrm>
            <a:off x="838200" y="899886"/>
            <a:ext cx="10515600" cy="52770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normAutofit/>
          </a:bodyPr>
          <a:lstStyle/>
          <a:p>
            <a:pPr marL="0" indent="0">
              <a:buNone/>
            </a:pPr>
            <a:endParaRPr lang="en-GB" dirty="0">
              <a:hlinkClick r:id="rId3"/>
            </a:endParaRPr>
          </a:p>
          <a:p>
            <a:pPr marL="0" indent="0">
              <a:buNone/>
            </a:pPr>
            <a:endParaRPr lang="en-GB" dirty="0">
              <a:hlinkClick r:id="rId3"/>
            </a:endParaRPr>
          </a:p>
          <a:p>
            <a:pPr marL="0" indent="0">
              <a:buNone/>
            </a:pPr>
            <a:r>
              <a:rPr lang="en-GB" dirty="0">
                <a:hlinkClick r:id="rId3"/>
              </a:rPr>
              <a:t>Children's social care stable homes built on love consultation (publishing.service.gov.uk)</a:t>
            </a:r>
            <a:endParaRPr lang="en-GB" dirty="0"/>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hlinkClick r:id="rId4"/>
              </a:rPr>
              <a:t>Working Together to Safeguard Children: changes to statutory guidance - Department for Education - Citizen Space</a:t>
            </a:r>
            <a:endParaRPr lang="en-GB" dirty="0"/>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hlinkClick r:id="rId5"/>
              </a:rPr>
              <a:t>Children’s social care national practice group - GOV.UK (www.gov.uk)</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lgn="ctr">
              <a:buNone/>
            </a:pPr>
            <a:endParaRPr lang="en-GB"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3B9F3B3C-F8DC-FCDE-4B29-CC4CE05C8627}"/>
              </a:ext>
            </a:extLst>
          </p:cNvPr>
          <p:cNvPicPr>
            <a:picLocks noChangeAspect="1"/>
          </p:cNvPicPr>
          <p:nvPr/>
        </p:nvPicPr>
        <p:blipFill rotWithShape="1">
          <a:blip r:embed="rId6">
            <a:extLst>
              <a:ext uri="{28A0092B-C50C-407E-A947-70E740481C1C}">
                <a14:useLocalDpi xmlns:a14="http://schemas.microsoft.com/office/drawing/2010/main" val="0"/>
              </a:ext>
            </a:extLst>
          </a:blip>
          <a:srcRect l="1591" t="9476" r="4642" b="7543"/>
          <a:stretch/>
        </p:blipFill>
        <p:spPr>
          <a:xfrm>
            <a:off x="0" y="5495524"/>
            <a:ext cx="5702113" cy="1362476"/>
          </a:xfrm>
          <a:prstGeom prst="rect">
            <a:avLst/>
          </a:prstGeom>
        </p:spPr>
      </p:pic>
      <p:pic>
        <p:nvPicPr>
          <p:cNvPr id="8" name="Picture 7" descr="Test logo.jpg">
            <a:extLst>
              <a:ext uri="{FF2B5EF4-FFF2-40B4-BE49-F238E27FC236}">
                <a16:creationId xmlns:a16="http://schemas.microsoft.com/office/drawing/2014/main" id="{4F6F86AA-1E49-26C3-9418-B927DB706743}"/>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736669" y="5495524"/>
            <a:ext cx="3455331" cy="1298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7074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375FAD-8704-4C2B-AC3E-747F3B1B4AA5}"/>
              </a:ext>
            </a:extLst>
          </p:cNvPr>
          <p:cNvSpPr>
            <a:spLocks noGrp="1"/>
          </p:cNvSpPr>
          <p:nvPr>
            <p:ph type="title"/>
          </p:nvPr>
        </p:nvSpPr>
        <p:spPr/>
        <p:txBody>
          <a:bodyPr>
            <a:normAutofit/>
          </a:bodyPr>
          <a:lstStyle/>
          <a:p>
            <a:pPr marL="0" indent="0">
              <a:buNone/>
            </a:pPr>
            <a:r>
              <a:rPr lang="en-GB" dirty="0">
                <a:latin typeface="Arial" panose="020B0604020202020204" pitchFamily="34" charset="0"/>
                <a:cs typeface="Arial" panose="020B0604020202020204" pitchFamily="34" charset="0"/>
              </a:rPr>
              <a:t>Reference;</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sp>
        <p:nvSpPr>
          <p:cNvPr id="5" name="AutoShape 4" descr="Optical illusion: Number of faces you find in this picture ...">
            <a:extLst>
              <a:ext uri="{FF2B5EF4-FFF2-40B4-BE49-F238E27FC236}">
                <a16:creationId xmlns:a16="http://schemas.microsoft.com/office/drawing/2014/main" id="{C03926D8-CD35-4E42-85D6-AA114C836008}"/>
              </a:ext>
            </a:extLst>
          </p:cNvPr>
          <p:cNvSpPr>
            <a:spLocks noGrp="1" noChangeAspect="1" noChangeArrowheads="1"/>
          </p:cNvSpPr>
          <p:nvPr>
            <p:ph idx="1"/>
          </p:nvPr>
        </p:nvSpPr>
        <p:spPr bwMode="auto">
          <a:xfrm>
            <a:off x="838200" y="899886"/>
            <a:ext cx="10515600" cy="5277077"/>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rtlCol="0" anchor="t" anchorCtr="0" compatLnSpc="1">
            <a:prstTxWarp prst="textNoShape">
              <a:avLst/>
            </a:prstTxWarp>
            <a:normAutofit/>
          </a:bodyPr>
          <a:lstStyle/>
          <a:p>
            <a:pPr marL="0" indent="0">
              <a:buNone/>
            </a:pPr>
            <a:endParaRPr lang="en-GB" dirty="0">
              <a:hlinkClick r:id="rId3"/>
            </a:endParaRPr>
          </a:p>
          <a:p>
            <a:pPr marL="0" indent="0">
              <a:buNone/>
            </a:pPr>
            <a:r>
              <a:rPr lang="en-GB" dirty="0">
                <a:hlinkClick r:id="rId3"/>
              </a:rPr>
              <a:t>Child Safeguarding Practice Review Panel - GOV.UK (www.gov.uk)</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hlinkClick r:id="rId4"/>
              </a:rPr>
              <a:t>Protocol for Liaison and Information Exchange when criminal proceedings coincide with Child Safeguarding Practice Reviews in England | The Crown Prosecution Service (cps.gov.uk)</a:t>
            </a:r>
            <a:endParaRPr lang="en-GB" dirty="0"/>
          </a:p>
          <a:p>
            <a:pPr marL="0" indent="0">
              <a:buNone/>
            </a:pPr>
            <a:endParaRPr lang="en-GB" dirty="0">
              <a:latin typeface="Arial" panose="020B0604020202020204" pitchFamily="34" charset="0"/>
              <a:cs typeface="Arial" panose="020B0604020202020204" pitchFamily="34" charset="0"/>
            </a:endParaRPr>
          </a:p>
          <a:p>
            <a:pPr marL="0" indent="0">
              <a:buNone/>
            </a:pPr>
            <a:r>
              <a:rPr lang="en-GB" dirty="0">
                <a:hlinkClick r:id="rId5"/>
              </a:rPr>
              <a:t>Independent Scrutiny and Local Safeguarding Children Partnership Arrangements – August 2022 | Vulnerability Knowledge and Practice Programme (vkpp.org.uk)</a:t>
            </a: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a:p>
            <a:pPr marL="0" indent="0" algn="ctr">
              <a:buNone/>
            </a:pPr>
            <a:endParaRPr lang="en-GB"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3B9F3B3C-F8DC-FCDE-4B29-CC4CE05C8627}"/>
              </a:ext>
            </a:extLst>
          </p:cNvPr>
          <p:cNvPicPr>
            <a:picLocks noChangeAspect="1"/>
          </p:cNvPicPr>
          <p:nvPr/>
        </p:nvPicPr>
        <p:blipFill rotWithShape="1">
          <a:blip r:embed="rId6">
            <a:extLst>
              <a:ext uri="{28A0092B-C50C-407E-A947-70E740481C1C}">
                <a14:useLocalDpi xmlns:a14="http://schemas.microsoft.com/office/drawing/2010/main" val="0"/>
              </a:ext>
            </a:extLst>
          </a:blip>
          <a:srcRect l="1591" t="9476" r="4642" b="7543"/>
          <a:stretch/>
        </p:blipFill>
        <p:spPr>
          <a:xfrm>
            <a:off x="0" y="5495524"/>
            <a:ext cx="5702113" cy="1362476"/>
          </a:xfrm>
          <a:prstGeom prst="rect">
            <a:avLst/>
          </a:prstGeom>
        </p:spPr>
      </p:pic>
      <p:pic>
        <p:nvPicPr>
          <p:cNvPr id="8" name="Picture 7" descr="Test logo.jpg">
            <a:extLst>
              <a:ext uri="{FF2B5EF4-FFF2-40B4-BE49-F238E27FC236}">
                <a16:creationId xmlns:a16="http://schemas.microsoft.com/office/drawing/2014/main" id="{4F6F86AA-1E49-26C3-9418-B927DB706743}"/>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8736669" y="5495524"/>
            <a:ext cx="3455331" cy="1298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460758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1196</TotalTime>
  <Words>1054</Words>
  <Application>Microsoft Office PowerPoint</Application>
  <PresentationFormat>Widescreen</PresentationFormat>
  <Paragraphs>113</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  Local Safeguarding Children Arrangements (England)</vt:lpstr>
      <vt:lpstr>The VKPP</vt:lpstr>
      <vt:lpstr>The facilitator provides</vt:lpstr>
      <vt:lpstr>The facilitator connects with;</vt:lpstr>
      <vt:lpstr>The value of facilitation</vt:lpstr>
      <vt:lpstr>Accessing facilitation</vt:lpstr>
      <vt:lpstr>PowerPoint Presentation</vt:lpstr>
      <vt:lpstr> Reference; </vt:lpstr>
      <vt:lpstr>Reference;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Willie, Karen</dc:creator>
  <cp:lastModifiedBy>Willie, Karen</cp:lastModifiedBy>
  <cp:revision>39</cp:revision>
  <dcterms:created xsi:type="dcterms:W3CDTF">2021-09-06T11:01:35Z</dcterms:created>
  <dcterms:modified xsi:type="dcterms:W3CDTF">2024-01-02T16:20:43Z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a98ce926-556f-4b1d-a91b-c6365a99e315_Enabled">
    <vt:lpwstr>true</vt:lpwstr>
  </property>
  <property fmtid="{D5CDD505-2E9C-101B-9397-08002B2CF9AE}" pid="3" name="MSIP_Label_a98ce926-556f-4b1d-a91b-c6365a99e315_SetDate">
    <vt:lpwstr>2021-09-06T11:17:49Z</vt:lpwstr>
  </property>
  <property fmtid="{D5CDD505-2E9C-101B-9397-08002B2CF9AE}" pid="4" name="MSIP_Label_a98ce926-556f-4b1d-a91b-c6365a99e315_Method">
    <vt:lpwstr>Standard</vt:lpwstr>
  </property>
  <property fmtid="{D5CDD505-2E9C-101B-9397-08002B2CF9AE}" pid="5" name="MSIP_Label_a98ce926-556f-4b1d-a91b-c6365a99e315_Name">
    <vt:lpwstr>a98ce926-556f-4b1d-a91b-c6365a99e315</vt:lpwstr>
  </property>
  <property fmtid="{D5CDD505-2E9C-101B-9397-08002B2CF9AE}" pid="6" name="MSIP_Label_a98ce926-556f-4b1d-a91b-c6365a99e315_SiteId">
    <vt:lpwstr>63c6bc72-b093-42db-bf8a-14e2a998e211</vt:lpwstr>
  </property>
  <property fmtid="{D5CDD505-2E9C-101B-9397-08002B2CF9AE}" pid="7" name="MSIP_Label_a98ce926-556f-4b1d-a91b-c6365a99e315_ActionId">
    <vt:lpwstr>00ef7b23-194b-4410-aa60-fd9a2eccd95e</vt:lpwstr>
  </property>
  <property fmtid="{D5CDD505-2E9C-101B-9397-08002B2CF9AE}" pid="8" name="MSIP_Label_a98ce926-556f-4b1d-a91b-c6365a99e315_ContentBits">
    <vt:lpwstr>0</vt:lpwstr>
  </property>
</Properties>
</file>