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145709001" r:id="rId2"/>
    <p:sldId id="476" r:id="rId3"/>
    <p:sldId id="266" r:id="rId4"/>
    <p:sldId id="333" r:id="rId5"/>
    <p:sldId id="2145708999" r:id="rId6"/>
    <p:sldId id="299" r:id="rId7"/>
    <p:sldId id="2145708998" r:id="rId8"/>
    <p:sldId id="485" r:id="rId9"/>
    <p:sldId id="471" r:id="rId10"/>
    <p:sldId id="48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3CAA778-C8E1-4983-944C-66E2CECA8A7F}">
          <p14:sldIdLst>
            <p14:sldId id="2145709001"/>
            <p14:sldId id="476"/>
            <p14:sldId id="266"/>
            <p14:sldId id="333"/>
            <p14:sldId id="2145708999"/>
            <p14:sldId id="299"/>
            <p14:sldId id="2145708998"/>
          </p14:sldIdLst>
        </p14:section>
        <p14:section name="Untitled Section" id="{7DF139F8-B585-4D6C-B7B1-EBA6EF2ECB86}">
          <p14:sldIdLst>
            <p14:sldId id="485"/>
            <p14:sldId id="471"/>
            <p14:sldId id="48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RKER, Lorraine" initials="PL" lastIdx="25" clrIdx="0">
    <p:extLst>
      <p:ext uri="{19B8F6BF-5375-455C-9EA6-DF929625EA0E}">
        <p15:presenceInfo xmlns:p15="http://schemas.microsoft.com/office/powerpoint/2012/main" userId="S-1-5-21-484763869-616249376-1417001333-136077" providerId="AD"/>
      </p:ext>
    </p:extLst>
  </p:cmAuthor>
  <p:cmAuthor id="2" name="PARKER, Lorraine" initials="PL [2]" lastIdx="6" clrIdx="1">
    <p:extLst>
      <p:ext uri="{19B8F6BF-5375-455C-9EA6-DF929625EA0E}">
        <p15:presenceInfo xmlns:p15="http://schemas.microsoft.com/office/powerpoint/2012/main" userId="S::Lorraine.Parker@norfolk.police.uk::9f8eec2e-136f-41eb-a62f-89c27e7bbb56" providerId="AD"/>
      </p:ext>
    </p:extLst>
  </p:cmAuthor>
  <p:cmAuthor id="3" name="Adams, Helen" initials="AH" lastIdx="6" clrIdx="2">
    <p:extLst>
      <p:ext uri="{19B8F6BF-5375-455C-9EA6-DF929625EA0E}">
        <p15:presenceInfo xmlns:p15="http://schemas.microsoft.com/office/powerpoint/2012/main" userId="S::Helen.Adams1@dhsc.gov.uk::031f27bb-e005-4a79-ac4e-a0b2304cf2f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0B5DC0-8AE1-426A-ACCC-DA1335EE49AD}" v="16" dt="2023-12-11T18:53:04.6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28" autoAdjust="0"/>
    <p:restoredTop sz="93791" autoAdjust="0"/>
  </p:normalViewPr>
  <p:slideViewPr>
    <p:cSldViewPr>
      <p:cViewPr varScale="1">
        <p:scale>
          <a:sx n="107" d="100"/>
          <a:sy n="107" d="100"/>
        </p:scale>
        <p:origin x="145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58"/>
    </p:cViewPr>
  </p:sorterViewPr>
  <p:notesViewPr>
    <p:cSldViewPr>
      <p:cViewPr varScale="1">
        <p:scale>
          <a:sx n="62" d="100"/>
          <a:sy n="62" d="100"/>
        </p:scale>
        <p:origin x="322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AB69ED-E2E5-44C0-9715-6B5B30165C10}" type="doc">
      <dgm:prSet loTypeId="urn:microsoft.com/office/officeart/2005/8/layout/hierarchy1" loCatId="hierarchy" qsTypeId="urn:microsoft.com/office/officeart/2005/8/quickstyle/simple4" qsCatId="simple" csTypeId="urn:microsoft.com/office/officeart/2005/8/colors/colorful2" csCatId="colorful" phldr="1"/>
      <dgm:spPr/>
      <dgm:t>
        <a:bodyPr/>
        <a:lstStyle/>
        <a:p>
          <a:endParaRPr lang="en-US"/>
        </a:p>
      </dgm:t>
    </dgm:pt>
    <dgm:pt modelId="{54FC2F76-C3EA-4F66-ABB6-C0AAF5374843}">
      <dgm:prSet/>
      <dgm:spPr/>
      <dgm:t>
        <a:bodyPr/>
        <a:lstStyle/>
        <a:p>
          <a:r>
            <a:rPr lang="en-GB" dirty="0">
              <a:latin typeface="Arial" panose="020B0604020202020204" pitchFamily="34" charset="0"/>
              <a:cs typeface="Arial" panose="020B0604020202020204" pitchFamily="34" charset="0"/>
            </a:rPr>
            <a:t>Wood Report 2016</a:t>
          </a:r>
          <a:endParaRPr lang="en-US" dirty="0">
            <a:latin typeface="Arial" panose="020B0604020202020204" pitchFamily="34" charset="0"/>
            <a:cs typeface="Arial" panose="020B0604020202020204" pitchFamily="34" charset="0"/>
          </a:endParaRPr>
        </a:p>
      </dgm:t>
    </dgm:pt>
    <dgm:pt modelId="{10842358-FDB8-4481-AF1D-E7DC412D4C33}" type="parTrans" cxnId="{8644863A-244D-4F94-BDBA-EBDA8F6A9AF1}">
      <dgm:prSet/>
      <dgm:spPr/>
      <dgm:t>
        <a:bodyPr/>
        <a:lstStyle/>
        <a:p>
          <a:endParaRPr lang="en-US"/>
        </a:p>
      </dgm:t>
    </dgm:pt>
    <dgm:pt modelId="{3873AEF7-7F6C-4362-8A8B-3CDA77955378}" type="sibTrans" cxnId="{8644863A-244D-4F94-BDBA-EBDA8F6A9AF1}">
      <dgm:prSet/>
      <dgm:spPr/>
      <dgm:t>
        <a:bodyPr/>
        <a:lstStyle/>
        <a:p>
          <a:endParaRPr lang="en-US"/>
        </a:p>
      </dgm:t>
    </dgm:pt>
    <dgm:pt modelId="{1CF5A238-08A9-47C4-B9E5-E3871AC229FA}">
      <dgm:prSet/>
      <dgm:spPr/>
      <dgm:t>
        <a:bodyPr/>
        <a:lstStyle/>
        <a:p>
          <a:r>
            <a:rPr lang="en-GB" dirty="0">
              <a:latin typeface="Arial" panose="020B0604020202020204" pitchFamily="34" charset="0"/>
              <a:cs typeface="Arial" panose="020B0604020202020204" pitchFamily="34" charset="0"/>
            </a:rPr>
            <a:t>Children &amp; Social Work Act 2017</a:t>
          </a:r>
          <a:endParaRPr lang="en-US" dirty="0">
            <a:latin typeface="Arial" panose="020B0604020202020204" pitchFamily="34" charset="0"/>
            <a:cs typeface="Arial" panose="020B0604020202020204" pitchFamily="34" charset="0"/>
          </a:endParaRPr>
        </a:p>
      </dgm:t>
    </dgm:pt>
    <dgm:pt modelId="{54B42409-E2FB-4666-BCFB-66347D1ED160}" type="parTrans" cxnId="{20128F0F-9ECB-4BDC-B791-1C691589B0BB}">
      <dgm:prSet/>
      <dgm:spPr/>
      <dgm:t>
        <a:bodyPr/>
        <a:lstStyle/>
        <a:p>
          <a:endParaRPr lang="en-US"/>
        </a:p>
      </dgm:t>
    </dgm:pt>
    <dgm:pt modelId="{1EA0E298-1398-40F6-9AE8-DF01FA04AC6B}" type="sibTrans" cxnId="{20128F0F-9ECB-4BDC-B791-1C691589B0BB}">
      <dgm:prSet/>
      <dgm:spPr/>
      <dgm:t>
        <a:bodyPr/>
        <a:lstStyle/>
        <a:p>
          <a:endParaRPr lang="en-US"/>
        </a:p>
      </dgm:t>
    </dgm:pt>
    <dgm:pt modelId="{4ADD5617-2524-42AD-97F5-C8D258524B3D}">
      <dgm:prSet/>
      <dgm:spPr/>
      <dgm:t>
        <a:bodyPr/>
        <a:lstStyle/>
        <a:p>
          <a:r>
            <a:rPr lang="en-GB" dirty="0">
              <a:latin typeface="Arial" panose="020B0604020202020204" pitchFamily="34" charset="0"/>
              <a:cs typeface="Arial" panose="020B0604020202020204" pitchFamily="34" charset="0"/>
            </a:rPr>
            <a:t>Working Together 2018</a:t>
          </a:r>
          <a:endParaRPr lang="en-US" dirty="0">
            <a:latin typeface="Arial" panose="020B0604020202020204" pitchFamily="34" charset="0"/>
            <a:cs typeface="Arial" panose="020B0604020202020204" pitchFamily="34" charset="0"/>
          </a:endParaRPr>
        </a:p>
      </dgm:t>
    </dgm:pt>
    <dgm:pt modelId="{E2D4E07B-8BF1-4544-8FA7-C67E05D1D3B0}" type="parTrans" cxnId="{D104E569-45EC-4A9F-9D4E-44137DABD3B5}">
      <dgm:prSet/>
      <dgm:spPr/>
      <dgm:t>
        <a:bodyPr/>
        <a:lstStyle/>
        <a:p>
          <a:endParaRPr lang="en-US"/>
        </a:p>
      </dgm:t>
    </dgm:pt>
    <dgm:pt modelId="{17B176AE-3FD4-4353-9D44-1A810E5BC3FC}" type="sibTrans" cxnId="{D104E569-45EC-4A9F-9D4E-44137DABD3B5}">
      <dgm:prSet/>
      <dgm:spPr/>
      <dgm:t>
        <a:bodyPr/>
        <a:lstStyle/>
        <a:p>
          <a:endParaRPr lang="en-US"/>
        </a:p>
      </dgm:t>
    </dgm:pt>
    <dgm:pt modelId="{271B290B-83A9-4621-9441-8541155EA065}">
      <dgm:prSet/>
      <dgm:spPr/>
      <dgm:t>
        <a:bodyPr/>
        <a:lstStyle/>
        <a:p>
          <a:r>
            <a:rPr lang="en-GB" dirty="0">
              <a:solidFill>
                <a:schemeClr val="tx1">
                  <a:lumMod val="65000"/>
                  <a:lumOff val="35000"/>
                </a:schemeClr>
              </a:solidFill>
              <a:latin typeface="Arial" panose="020B0604020202020204" pitchFamily="34" charset="0"/>
              <a:cs typeface="Arial" panose="020B0604020202020204" pitchFamily="34" charset="0"/>
            </a:rPr>
            <a:t>Three strands:</a:t>
          </a:r>
          <a:endParaRPr lang="en-US" dirty="0">
            <a:solidFill>
              <a:schemeClr val="tx1">
                <a:lumMod val="65000"/>
                <a:lumOff val="35000"/>
              </a:schemeClr>
            </a:solidFill>
            <a:latin typeface="Arial" panose="020B0604020202020204" pitchFamily="34" charset="0"/>
            <a:cs typeface="Arial" panose="020B0604020202020204" pitchFamily="34" charset="0"/>
          </a:endParaRPr>
        </a:p>
      </dgm:t>
    </dgm:pt>
    <dgm:pt modelId="{1CF4A626-690C-4B6E-8AD5-BD0F3A50C7EF}" type="parTrans" cxnId="{636C7148-BFE0-48A6-9353-3975A491F799}">
      <dgm:prSet/>
      <dgm:spPr/>
      <dgm:t>
        <a:bodyPr/>
        <a:lstStyle/>
        <a:p>
          <a:endParaRPr lang="en-US"/>
        </a:p>
      </dgm:t>
    </dgm:pt>
    <dgm:pt modelId="{67BBCFA6-2E0C-4736-9922-08C7B57268B2}" type="sibTrans" cxnId="{636C7148-BFE0-48A6-9353-3975A491F799}">
      <dgm:prSet/>
      <dgm:spPr/>
      <dgm:t>
        <a:bodyPr/>
        <a:lstStyle/>
        <a:p>
          <a:endParaRPr lang="en-US"/>
        </a:p>
      </dgm:t>
    </dgm:pt>
    <dgm:pt modelId="{CFF1D983-81D9-4CD3-AF42-A61896BFA8E0}">
      <dgm:prSet/>
      <dgm:spPr/>
      <dgm:t>
        <a:bodyPr/>
        <a:lstStyle/>
        <a:p>
          <a:r>
            <a:rPr lang="en-GB" dirty="0">
              <a:latin typeface="Arial" panose="020B0604020202020204" pitchFamily="34" charset="0"/>
              <a:cs typeface="Arial" panose="020B0604020202020204" pitchFamily="34" charset="0"/>
            </a:rPr>
            <a:t>Safeguarding Arrangements</a:t>
          </a:r>
          <a:endParaRPr lang="en-US" dirty="0">
            <a:latin typeface="Arial" panose="020B0604020202020204" pitchFamily="34" charset="0"/>
            <a:cs typeface="Arial" panose="020B0604020202020204" pitchFamily="34" charset="0"/>
          </a:endParaRPr>
        </a:p>
      </dgm:t>
    </dgm:pt>
    <dgm:pt modelId="{735696E0-343B-4215-A81B-EF52C51E9AAD}" type="parTrans" cxnId="{91E7D4E9-FC93-4BAC-873F-F35846108719}">
      <dgm:prSet/>
      <dgm:spPr/>
      <dgm:t>
        <a:bodyPr/>
        <a:lstStyle/>
        <a:p>
          <a:endParaRPr lang="en-US"/>
        </a:p>
      </dgm:t>
    </dgm:pt>
    <dgm:pt modelId="{3F37FF6D-6354-441B-8E2C-697F53DD5BA3}" type="sibTrans" cxnId="{91E7D4E9-FC93-4BAC-873F-F35846108719}">
      <dgm:prSet/>
      <dgm:spPr/>
      <dgm:t>
        <a:bodyPr/>
        <a:lstStyle/>
        <a:p>
          <a:endParaRPr lang="en-US"/>
        </a:p>
      </dgm:t>
    </dgm:pt>
    <dgm:pt modelId="{9C59EC54-1B0A-4E87-AEB9-98DFD3A3015B}">
      <dgm:prSet/>
      <dgm:spPr/>
      <dgm:t>
        <a:bodyPr/>
        <a:lstStyle/>
        <a:p>
          <a:r>
            <a:rPr lang="en-GB" dirty="0">
              <a:latin typeface="Arial" panose="020B0604020202020204" pitchFamily="34" charset="0"/>
              <a:cs typeface="Arial" panose="020B0604020202020204" pitchFamily="34" charset="0"/>
            </a:rPr>
            <a:t>Child Death Reviews</a:t>
          </a:r>
          <a:endParaRPr lang="en-US" dirty="0">
            <a:latin typeface="Arial" panose="020B0604020202020204" pitchFamily="34" charset="0"/>
            <a:cs typeface="Arial" panose="020B0604020202020204" pitchFamily="34" charset="0"/>
          </a:endParaRPr>
        </a:p>
      </dgm:t>
    </dgm:pt>
    <dgm:pt modelId="{03ED4F7B-0E75-40CC-A6BB-58C37D042893}" type="parTrans" cxnId="{1F7034EB-364D-433C-8FF5-F5D4A6872EE6}">
      <dgm:prSet/>
      <dgm:spPr/>
      <dgm:t>
        <a:bodyPr/>
        <a:lstStyle/>
        <a:p>
          <a:endParaRPr lang="en-US"/>
        </a:p>
      </dgm:t>
    </dgm:pt>
    <dgm:pt modelId="{E8B7BDC1-D168-4429-9659-9DC48FD0B3BF}" type="sibTrans" cxnId="{1F7034EB-364D-433C-8FF5-F5D4A6872EE6}">
      <dgm:prSet/>
      <dgm:spPr/>
      <dgm:t>
        <a:bodyPr/>
        <a:lstStyle/>
        <a:p>
          <a:endParaRPr lang="en-US"/>
        </a:p>
      </dgm:t>
    </dgm:pt>
    <dgm:pt modelId="{0652C9A3-D3E5-4D8A-AB7E-33E8607C7FD1}">
      <dgm:prSet/>
      <dgm:spPr/>
      <dgm:t>
        <a:bodyPr/>
        <a:lstStyle/>
        <a:p>
          <a:r>
            <a:rPr lang="en-GB" dirty="0">
              <a:latin typeface="Arial" panose="020B0604020202020204" pitchFamily="34" charset="0"/>
              <a:cs typeface="Arial" panose="020B0604020202020204" pitchFamily="34" charset="0"/>
            </a:rPr>
            <a:t>Safeguarding Practice Reviews </a:t>
          </a:r>
          <a:endParaRPr lang="en-US" dirty="0">
            <a:latin typeface="Arial" panose="020B0604020202020204" pitchFamily="34" charset="0"/>
            <a:cs typeface="Arial" panose="020B0604020202020204" pitchFamily="34" charset="0"/>
          </a:endParaRPr>
        </a:p>
      </dgm:t>
    </dgm:pt>
    <dgm:pt modelId="{4EBA5712-997A-49DB-A058-F5FD9C75026E}" type="parTrans" cxnId="{FCD3755B-6597-4AA3-88C4-D1A84F534384}">
      <dgm:prSet/>
      <dgm:spPr/>
      <dgm:t>
        <a:bodyPr/>
        <a:lstStyle/>
        <a:p>
          <a:endParaRPr lang="en-US"/>
        </a:p>
      </dgm:t>
    </dgm:pt>
    <dgm:pt modelId="{68B9DCEF-6E6B-4226-B71D-B11F2AE02486}" type="sibTrans" cxnId="{FCD3755B-6597-4AA3-88C4-D1A84F534384}">
      <dgm:prSet/>
      <dgm:spPr/>
      <dgm:t>
        <a:bodyPr/>
        <a:lstStyle/>
        <a:p>
          <a:endParaRPr lang="en-US"/>
        </a:p>
      </dgm:t>
    </dgm:pt>
    <dgm:pt modelId="{9D17DA6B-B53C-4389-A77A-5AC3E25E7394}" type="pres">
      <dgm:prSet presAssocID="{59AB69ED-E2E5-44C0-9715-6B5B30165C10}" presName="hierChild1" presStyleCnt="0">
        <dgm:presLayoutVars>
          <dgm:chPref val="1"/>
          <dgm:dir/>
          <dgm:animOne val="branch"/>
          <dgm:animLvl val="lvl"/>
          <dgm:resizeHandles/>
        </dgm:presLayoutVars>
      </dgm:prSet>
      <dgm:spPr/>
    </dgm:pt>
    <dgm:pt modelId="{C2E02984-6978-4D3D-B7AC-599405A4C69E}" type="pres">
      <dgm:prSet presAssocID="{54FC2F76-C3EA-4F66-ABB6-C0AAF5374843}" presName="hierRoot1" presStyleCnt="0"/>
      <dgm:spPr/>
    </dgm:pt>
    <dgm:pt modelId="{BC034440-8CA2-48C9-89AC-B3DEA76F1E50}" type="pres">
      <dgm:prSet presAssocID="{54FC2F76-C3EA-4F66-ABB6-C0AAF5374843}" presName="composite" presStyleCnt="0"/>
      <dgm:spPr/>
    </dgm:pt>
    <dgm:pt modelId="{26004783-6072-4185-BC31-68A554022EF0}" type="pres">
      <dgm:prSet presAssocID="{54FC2F76-C3EA-4F66-ABB6-C0AAF5374843}" presName="background" presStyleLbl="node0" presStyleIdx="0" presStyleCnt="4"/>
      <dgm:spPr/>
    </dgm:pt>
    <dgm:pt modelId="{78EBE94E-7658-4CAC-92C2-1A727C67D3C6}" type="pres">
      <dgm:prSet presAssocID="{54FC2F76-C3EA-4F66-ABB6-C0AAF5374843}" presName="text" presStyleLbl="fgAcc0" presStyleIdx="0" presStyleCnt="4">
        <dgm:presLayoutVars>
          <dgm:chPref val="3"/>
        </dgm:presLayoutVars>
      </dgm:prSet>
      <dgm:spPr/>
    </dgm:pt>
    <dgm:pt modelId="{695FD6F2-0B5F-47F9-8EFE-672479F6951E}" type="pres">
      <dgm:prSet presAssocID="{54FC2F76-C3EA-4F66-ABB6-C0AAF5374843}" presName="hierChild2" presStyleCnt="0"/>
      <dgm:spPr/>
    </dgm:pt>
    <dgm:pt modelId="{863D04B2-50D3-4A87-88B0-906C71E48402}" type="pres">
      <dgm:prSet presAssocID="{1CF5A238-08A9-47C4-B9E5-E3871AC229FA}" presName="hierRoot1" presStyleCnt="0"/>
      <dgm:spPr/>
    </dgm:pt>
    <dgm:pt modelId="{D8B85285-8336-43AA-91FF-B265C06A5321}" type="pres">
      <dgm:prSet presAssocID="{1CF5A238-08A9-47C4-B9E5-E3871AC229FA}" presName="composite" presStyleCnt="0"/>
      <dgm:spPr/>
    </dgm:pt>
    <dgm:pt modelId="{4AE9E4D1-1F14-412A-9BB2-1D0B258B526E}" type="pres">
      <dgm:prSet presAssocID="{1CF5A238-08A9-47C4-B9E5-E3871AC229FA}" presName="background" presStyleLbl="node0" presStyleIdx="1" presStyleCnt="4"/>
      <dgm:spPr/>
    </dgm:pt>
    <dgm:pt modelId="{8AE9BD67-8411-4D3C-BF6B-2D091DA81AAB}" type="pres">
      <dgm:prSet presAssocID="{1CF5A238-08A9-47C4-B9E5-E3871AC229FA}" presName="text" presStyleLbl="fgAcc0" presStyleIdx="1" presStyleCnt="4">
        <dgm:presLayoutVars>
          <dgm:chPref val="3"/>
        </dgm:presLayoutVars>
      </dgm:prSet>
      <dgm:spPr/>
    </dgm:pt>
    <dgm:pt modelId="{9C67EF00-7BE4-44E0-878E-AFC2DE97B1F4}" type="pres">
      <dgm:prSet presAssocID="{1CF5A238-08A9-47C4-B9E5-E3871AC229FA}" presName="hierChild2" presStyleCnt="0"/>
      <dgm:spPr/>
    </dgm:pt>
    <dgm:pt modelId="{FFB99E6F-02B5-4333-A7C7-620AF2A79697}" type="pres">
      <dgm:prSet presAssocID="{4ADD5617-2524-42AD-97F5-C8D258524B3D}" presName="hierRoot1" presStyleCnt="0"/>
      <dgm:spPr/>
    </dgm:pt>
    <dgm:pt modelId="{EDFDC107-0C7F-4CC4-910B-41A8B0CA737D}" type="pres">
      <dgm:prSet presAssocID="{4ADD5617-2524-42AD-97F5-C8D258524B3D}" presName="composite" presStyleCnt="0"/>
      <dgm:spPr/>
    </dgm:pt>
    <dgm:pt modelId="{18F1D3B1-C11D-4286-93CD-D23917280209}" type="pres">
      <dgm:prSet presAssocID="{4ADD5617-2524-42AD-97F5-C8D258524B3D}" presName="background" presStyleLbl="node0" presStyleIdx="2" presStyleCnt="4"/>
      <dgm:spPr/>
    </dgm:pt>
    <dgm:pt modelId="{186F5C93-C688-4040-8889-46B09179CEA5}" type="pres">
      <dgm:prSet presAssocID="{4ADD5617-2524-42AD-97F5-C8D258524B3D}" presName="text" presStyleLbl="fgAcc0" presStyleIdx="2" presStyleCnt="4">
        <dgm:presLayoutVars>
          <dgm:chPref val="3"/>
        </dgm:presLayoutVars>
      </dgm:prSet>
      <dgm:spPr/>
    </dgm:pt>
    <dgm:pt modelId="{F0A618A0-2940-4EC5-B445-C58A5966FE2C}" type="pres">
      <dgm:prSet presAssocID="{4ADD5617-2524-42AD-97F5-C8D258524B3D}" presName="hierChild2" presStyleCnt="0"/>
      <dgm:spPr/>
    </dgm:pt>
    <dgm:pt modelId="{2C2C970B-2CF8-49DE-B65C-37963D8967CF}" type="pres">
      <dgm:prSet presAssocID="{271B290B-83A9-4621-9441-8541155EA065}" presName="hierRoot1" presStyleCnt="0"/>
      <dgm:spPr/>
    </dgm:pt>
    <dgm:pt modelId="{8738911A-0A90-4DFA-99E2-14DE4A359FCC}" type="pres">
      <dgm:prSet presAssocID="{271B290B-83A9-4621-9441-8541155EA065}" presName="composite" presStyleCnt="0"/>
      <dgm:spPr/>
    </dgm:pt>
    <dgm:pt modelId="{F8D517B9-D53A-4787-90B6-53DD1053EF40}" type="pres">
      <dgm:prSet presAssocID="{271B290B-83A9-4621-9441-8541155EA065}" presName="background" presStyleLbl="node0" presStyleIdx="3" presStyleCnt="4"/>
      <dgm:spPr/>
    </dgm:pt>
    <dgm:pt modelId="{B5684325-9596-45F2-8454-18F76BED4AA9}" type="pres">
      <dgm:prSet presAssocID="{271B290B-83A9-4621-9441-8541155EA065}" presName="text" presStyleLbl="fgAcc0" presStyleIdx="3" presStyleCnt="4">
        <dgm:presLayoutVars>
          <dgm:chPref val="3"/>
        </dgm:presLayoutVars>
      </dgm:prSet>
      <dgm:spPr/>
    </dgm:pt>
    <dgm:pt modelId="{8C89629F-B2B8-45E9-A255-A23601CA8B53}" type="pres">
      <dgm:prSet presAssocID="{271B290B-83A9-4621-9441-8541155EA065}" presName="hierChild2" presStyleCnt="0"/>
      <dgm:spPr/>
    </dgm:pt>
    <dgm:pt modelId="{0165F02D-BABF-43D9-8C29-D2593EA1B344}" type="pres">
      <dgm:prSet presAssocID="{735696E0-343B-4215-A81B-EF52C51E9AAD}" presName="Name10" presStyleLbl="parChTrans1D2" presStyleIdx="0" presStyleCnt="3"/>
      <dgm:spPr/>
    </dgm:pt>
    <dgm:pt modelId="{F6AD676B-9397-472B-B60C-733E22011C23}" type="pres">
      <dgm:prSet presAssocID="{CFF1D983-81D9-4CD3-AF42-A61896BFA8E0}" presName="hierRoot2" presStyleCnt="0"/>
      <dgm:spPr/>
    </dgm:pt>
    <dgm:pt modelId="{C1CE1D15-FE28-4C45-B2E7-5E37FA1E2219}" type="pres">
      <dgm:prSet presAssocID="{CFF1D983-81D9-4CD3-AF42-A61896BFA8E0}" presName="composite2" presStyleCnt="0"/>
      <dgm:spPr/>
    </dgm:pt>
    <dgm:pt modelId="{19DDBD80-84FA-457F-8C52-4E557A47B6F9}" type="pres">
      <dgm:prSet presAssocID="{CFF1D983-81D9-4CD3-AF42-A61896BFA8E0}" presName="background2" presStyleLbl="node2" presStyleIdx="0" presStyleCnt="3"/>
      <dgm:spPr/>
    </dgm:pt>
    <dgm:pt modelId="{D51F6887-1784-4DAB-B5EC-BBB31E35AD7F}" type="pres">
      <dgm:prSet presAssocID="{CFF1D983-81D9-4CD3-AF42-A61896BFA8E0}" presName="text2" presStyleLbl="fgAcc2" presStyleIdx="0" presStyleCnt="3">
        <dgm:presLayoutVars>
          <dgm:chPref val="3"/>
        </dgm:presLayoutVars>
      </dgm:prSet>
      <dgm:spPr/>
    </dgm:pt>
    <dgm:pt modelId="{C4178416-580E-4136-ADC8-4D499A33316B}" type="pres">
      <dgm:prSet presAssocID="{CFF1D983-81D9-4CD3-AF42-A61896BFA8E0}" presName="hierChild3" presStyleCnt="0"/>
      <dgm:spPr/>
    </dgm:pt>
    <dgm:pt modelId="{972E8D6F-7621-42E6-A91F-F70373D82B4E}" type="pres">
      <dgm:prSet presAssocID="{03ED4F7B-0E75-40CC-A6BB-58C37D042893}" presName="Name10" presStyleLbl="parChTrans1D2" presStyleIdx="1" presStyleCnt="3"/>
      <dgm:spPr/>
    </dgm:pt>
    <dgm:pt modelId="{C89800AE-05FA-4F02-8E2E-AB577750CA6E}" type="pres">
      <dgm:prSet presAssocID="{9C59EC54-1B0A-4E87-AEB9-98DFD3A3015B}" presName="hierRoot2" presStyleCnt="0"/>
      <dgm:spPr/>
    </dgm:pt>
    <dgm:pt modelId="{1E0857BC-BFEA-468B-8F45-DC9F7E1F4972}" type="pres">
      <dgm:prSet presAssocID="{9C59EC54-1B0A-4E87-AEB9-98DFD3A3015B}" presName="composite2" presStyleCnt="0"/>
      <dgm:spPr/>
    </dgm:pt>
    <dgm:pt modelId="{3767778E-325A-4870-AC2A-709B07FEDE27}" type="pres">
      <dgm:prSet presAssocID="{9C59EC54-1B0A-4E87-AEB9-98DFD3A3015B}" presName="background2" presStyleLbl="node2" presStyleIdx="1" presStyleCnt="3"/>
      <dgm:spPr/>
    </dgm:pt>
    <dgm:pt modelId="{13716626-D55E-4677-A463-059FFBD7767F}" type="pres">
      <dgm:prSet presAssocID="{9C59EC54-1B0A-4E87-AEB9-98DFD3A3015B}" presName="text2" presStyleLbl="fgAcc2" presStyleIdx="1" presStyleCnt="3">
        <dgm:presLayoutVars>
          <dgm:chPref val="3"/>
        </dgm:presLayoutVars>
      </dgm:prSet>
      <dgm:spPr/>
    </dgm:pt>
    <dgm:pt modelId="{D08A86BA-42DF-4E0F-8AFC-7AE54BD179B9}" type="pres">
      <dgm:prSet presAssocID="{9C59EC54-1B0A-4E87-AEB9-98DFD3A3015B}" presName="hierChild3" presStyleCnt="0"/>
      <dgm:spPr/>
    </dgm:pt>
    <dgm:pt modelId="{189210EE-738C-498C-8540-1B341CA83B60}" type="pres">
      <dgm:prSet presAssocID="{4EBA5712-997A-49DB-A058-F5FD9C75026E}" presName="Name10" presStyleLbl="parChTrans1D2" presStyleIdx="2" presStyleCnt="3"/>
      <dgm:spPr/>
    </dgm:pt>
    <dgm:pt modelId="{2E548EEB-7AE6-4DB2-98C2-36D924B425A5}" type="pres">
      <dgm:prSet presAssocID="{0652C9A3-D3E5-4D8A-AB7E-33E8607C7FD1}" presName="hierRoot2" presStyleCnt="0"/>
      <dgm:spPr/>
    </dgm:pt>
    <dgm:pt modelId="{DF997158-CDBA-4710-A6E1-880A2C9D8691}" type="pres">
      <dgm:prSet presAssocID="{0652C9A3-D3E5-4D8A-AB7E-33E8607C7FD1}" presName="composite2" presStyleCnt="0"/>
      <dgm:spPr/>
    </dgm:pt>
    <dgm:pt modelId="{DFCBADE1-1FB8-4B64-89AC-EEE794C80FF6}" type="pres">
      <dgm:prSet presAssocID="{0652C9A3-D3E5-4D8A-AB7E-33E8607C7FD1}" presName="background2" presStyleLbl="node2" presStyleIdx="2" presStyleCnt="3"/>
      <dgm:spPr/>
    </dgm:pt>
    <dgm:pt modelId="{C870A69F-6CE9-4658-8D4A-28DD5B1655D6}" type="pres">
      <dgm:prSet presAssocID="{0652C9A3-D3E5-4D8A-AB7E-33E8607C7FD1}" presName="text2" presStyleLbl="fgAcc2" presStyleIdx="2" presStyleCnt="3">
        <dgm:presLayoutVars>
          <dgm:chPref val="3"/>
        </dgm:presLayoutVars>
      </dgm:prSet>
      <dgm:spPr/>
    </dgm:pt>
    <dgm:pt modelId="{712BE238-1523-49F9-AB2A-2681F1883C02}" type="pres">
      <dgm:prSet presAssocID="{0652C9A3-D3E5-4D8A-AB7E-33E8607C7FD1}" presName="hierChild3" presStyleCnt="0"/>
      <dgm:spPr/>
    </dgm:pt>
  </dgm:ptLst>
  <dgm:cxnLst>
    <dgm:cxn modelId="{BABF2100-F0FF-4DAE-BE7B-6013A5AA4896}" type="presOf" srcId="{1CF5A238-08A9-47C4-B9E5-E3871AC229FA}" destId="{8AE9BD67-8411-4D3C-BF6B-2D091DA81AAB}" srcOrd="0" destOrd="0" presId="urn:microsoft.com/office/officeart/2005/8/layout/hierarchy1"/>
    <dgm:cxn modelId="{84765D0E-33FF-4FA0-A8AC-AB7C7C0A3ABD}" type="presOf" srcId="{9C59EC54-1B0A-4E87-AEB9-98DFD3A3015B}" destId="{13716626-D55E-4677-A463-059FFBD7767F}" srcOrd="0" destOrd="0" presId="urn:microsoft.com/office/officeart/2005/8/layout/hierarchy1"/>
    <dgm:cxn modelId="{20128F0F-9ECB-4BDC-B791-1C691589B0BB}" srcId="{59AB69ED-E2E5-44C0-9715-6B5B30165C10}" destId="{1CF5A238-08A9-47C4-B9E5-E3871AC229FA}" srcOrd="1" destOrd="0" parTransId="{54B42409-E2FB-4666-BCFB-66347D1ED160}" sibTransId="{1EA0E298-1398-40F6-9AE8-DF01FA04AC6B}"/>
    <dgm:cxn modelId="{E149CB23-C95D-4E2B-A920-7D60D45E05B9}" type="presOf" srcId="{271B290B-83A9-4621-9441-8541155EA065}" destId="{B5684325-9596-45F2-8454-18F76BED4AA9}" srcOrd="0" destOrd="0" presId="urn:microsoft.com/office/officeart/2005/8/layout/hierarchy1"/>
    <dgm:cxn modelId="{8644863A-244D-4F94-BDBA-EBDA8F6A9AF1}" srcId="{59AB69ED-E2E5-44C0-9715-6B5B30165C10}" destId="{54FC2F76-C3EA-4F66-ABB6-C0AAF5374843}" srcOrd="0" destOrd="0" parTransId="{10842358-FDB8-4481-AF1D-E7DC412D4C33}" sibTransId="{3873AEF7-7F6C-4362-8A8B-3CDA77955378}"/>
    <dgm:cxn modelId="{FCD3755B-6597-4AA3-88C4-D1A84F534384}" srcId="{271B290B-83A9-4621-9441-8541155EA065}" destId="{0652C9A3-D3E5-4D8A-AB7E-33E8607C7FD1}" srcOrd="2" destOrd="0" parTransId="{4EBA5712-997A-49DB-A058-F5FD9C75026E}" sibTransId="{68B9DCEF-6E6B-4226-B71D-B11F2AE02486}"/>
    <dgm:cxn modelId="{AA8B1B41-6C2F-46F6-921D-634D14523AB0}" type="presOf" srcId="{735696E0-343B-4215-A81B-EF52C51E9AAD}" destId="{0165F02D-BABF-43D9-8C29-D2593EA1B344}" srcOrd="0" destOrd="0" presId="urn:microsoft.com/office/officeart/2005/8/layout/hierarchy1"/>
    <dgm:cxn modelId="{00331A42-7203-420C-8D6B-F25C05D244EE}" type="presOf" srcId="{54FC2F76-C3EA-4F66-ABB6-C0AAF5374843}" destId="{78EBE94E-7658-4CAC-92C2-1A727C67D3C6}" srcOrd="0" destOrd="0" presId="urn:microsoft.com/office/officeart/2005/8/layout/hierarchy1"/>
    <dgm:cxn modelId="{636C7148-BFE0-48A6-9353-3975A491F799}" srcId="{59AB69ED-E2E5-44C0-9715-6B5B30165C10}" destId="{271B290B-83A9-4621-9441-8541155EA065}" srcOrd="3" destOrd="0" parTransId="{1CF4A626-690C-4B6E-8AD5-BD0F3A50C7EF}" sibTransId="{67BBCFA6-2E0C-4736-9922-08C7B57268B2}"/>
    <dgm:cxn modelId="{D104E569-45EC-4A9F-9D4E-44137DABD3B5}" srcId="{59AB69ED-E2E5-44C0-9715-6B5B30165C10}" destId="{4ADD5617-2524-42AD-97F5-C8D258524B3D}" srcOrd="2" destOrd="0" parTransId="{E2D4E07B-8BF1-4544-8FA7-C67E05D1D3B0}" sibTransId="{17B176AE-3FD4-4353-9D44-1A810E5BC3FC}"/>
    <dgm:cxn modelId="{324AD257-AD1B-45DD-A43C-86258C56571D}" type="presOf" srcId="{4ADD5617-2524-42AD-97F5-C8D258524B3D}" destId="{186F5C93-C688-4040-8889-46B09179CEA5}" srcOrd="0" destOrd="0" presId="urn:microsoft.com/office/officeart/2005/8/layout/hierarchy1"/>
    <dgm:cxn modelId="{A70B9592-CDFD-4D87-BC81-38B2A6D60864}" type="presOf" srcId="{CFF1D983-81D9-4CD3-AF42-A61896BFA8E0}" destId="{D51F6887-1784-4DAB-B5EC-BBB31E35AD7F}" srcOrd="0" destOrd="0" presId="urn:microsoft.com/office/officeart/2005/8/layout/hierarchy1"/>
    <dgm:cxn modelId="{290C36A3-CD55-48B5-8AB4-A3DC1AF674CA}" type="presOf" srcId="{03ED4F7B-0E75-40CC-A6BB-58C37D042893}" destId="{972E8D6F-7621-42E6-A91F-F70373D82B4E}" srcOrd="0" destOrd="0" presId="urn:microsoft.com/office/officeart/2005/8/layout/hierarchy1"/>
    <dgm:cxn modelId="{7A0C52C0-6954-41D3-9736-977ABFB21356}" type="presOf" srcId="{4EBA5712-997A-49DB-A058-F5FD9C75026E}" destId="{189210EE-738C-498C-8540-1B341CA83B60}" srcOrd="0" destOrd="0" presId="urn:microsoft.com/office/officeart/2005/8/layout/hierarchy1"/>
    <dgm:cxn modelId="{44F959CB-8733-411F-A0B7-453AEEDB7542}" type="presOf" srcId="{59AB69ED-E2E5-44C0-9715-6B5B30165C10}" destId="{9D17DA6B-B53C-4389-A77A-5AC3E25E7394}" srcOrd="0" destOrd="0" presId="urn:microsoft.com/office/officeart/2005/8/layout/hierarchy1"/>
    <dgm:cxn modelId="{96B41BE1-B727-4A6C-A664-65C5F85AA73C}" type="presOf" srcId="{0652C9A3-D3E5-4D8A-AB7E-33E8607C7FD1}" destId="{C870A69F-6CE9-4658-8D4A-28DD5B1655D6}" srcOrd="0" destOrd="0" presId="urn:microsoft.com/office/officeart/2005/8/layout/hierarchy1"/>
    <dgm:cxn modelId="{91E7D4E9-FC93-4BAC-873F-F35846108719}" srcId="{271B290B-83A9-4621-9441-8541155EA065}" destId="{CFF1D983-81D9-4CD3-AF42-A61896BFA8E0}" srcOrd="0" destOrd="0" parTransId="{735696E0-343B-4215-A81B-EF52C51E9AAD}" sibTransId="{3F37FF6D-6354-441B-8E2C-697F53DD5BA3}"/>
    <dgm:cxn modelId="{1F7034EB-364D-433C-8FF5-F5D4A6872EE6}" srcId="{271B290B-83A9-4621-9441-8541155EA065}" destId="{9C59EC54-1B0A-4E87-AEB9-98DFD3A3015B}" srcOrd="1" destOrd="0" parTransId="{03ED4F7B-0E75-40CC-A6BB-58C37D042893}" sibTransId="{E8B7BDC1-D168-4429-9659-9DC48FD0B3BF}"/>
    <dgm:cxn modelId="{BB3925AD-BBB9-477B-B3C3-2646558A2F97}" type="presParOf" srcId="{9D17DA6B-B53C-4389-A77A-5AC3E25E7394}" destId="{C2E02984-6978-4D3D-B7AC-599405A4C69E}" srcOrd="0" destOrd="0" presId="urn:microsoft.com/office/officeart/2005/8/layout/hierarchy1"/>
    <dgm:cxn modelId="{4A9DF32A-D000-4D7C-838F-67A426467EAF}" type="presParOf" srcId="{C2E02984-6978-4D3D-B7AC-599405A4C69E}" destId="{BC034440-8CA2-48C9-89AC-B3DEA76F1E50}" srcOrd="0" destOrd="0" presId="urn:microsoft.com/office/officeart/2005/8/layout/hierarchy1"/>
    <dgm:cxn modelId="{7324822A-4549-4BAC-A82C-7EB01A351103}" type="presParOf" srcId="{BC034440-8CA2-48C9-89AC-B3DEA76F1E50}" destId="{26004783-6072-4185-BC31-68A554022EF0}" srcOrd="0" destOrd="0" presId="urn:microsoft.com/office/officeart/2005/8/layout/hierarchy1"/>
    <dgm:cxn modelId="{FD76BBBC-21C9-4A71-B200-F38CCAF7517B}" type="presParOf" srcId="{BC034440-8CA2-48C9-89AC-B3DEA76F1E50}" destId="{78EBE94E-7658-4CAC-92C2-1A727C67D3C6}" srcOrd="1" destOrd="0" presId="urn:microsoft.com/office/officeart/2005/8/layout/hierarchy1"/>
    <dgm:cxn modelId="{802AD65D-51E5-45DD-A62A-266CC4D9E29D}" type="presParOf" srcId="{C2E02984-6978-4D3D-B7AC-599405A4C69E}" destId="{695FD6F2-0B5F-47F9-8EFE-672479F6951E}" srcOrd="1" destOrd="0" presId="urn:microsoft.com/office/officeart/2005/8/layout/hierarchy1"/>
    <dgm:cxn modelId="{EE9D1C92-7276-488F-88DC-DE380E7510D5}" type="presParOf" srcId="{9D17DA6B-B53C-4389-A77A-5AC3E25E7394}" destId="{863D04B2-50D3-4A87-88B0-906C71E48402}" srcOrd="1" destOrd="0" presId="urn:microsoft.com/office/officeart/2005/8/layout/hierarchy1"/>
    <dgm:cxn modelId="{CD92DD05-9E9E-4AB8-B0E0-F799079CC472}" type="presParOf" srcId="{863D04B2-50D3-4A87-88B0-906C71E48402}" destId="{D8B85285-8336-43AA-91FF-B265C06A5321}" srcOrd="0" destOrd="0" presId="urn:microsoft.com/office/officeart/2005/8/layout/hierarchy1"/>
    <dgm:cxn modelId="{31AF96CE-880A-4863-8FFF-500DD0460F01}" type="presParOf" srcId="{D8B85285-8336-43AA-91FF-B265C06A5321}" destId="{4AE9E4D1-1F14-412A-9BB2-1D0B258B526E}" srcOrd="0" destOrd="0" presId="urn:microsoft.com/office/officeart/2005/8/layout/hierarchy1"/>
    <dgm:cxn modelId="{84A6677A-E5BF-468F-862E-CBDA6D743156}" type="presParOf" srcId="{D8B85285-8336-43AA-91FF-B265C06A5321}" destId="{8AE9BD67-8411-4D3C-BF6B-2D091DA81AAB}" srcOrd="1" destOrd="0" presId="urn:microsoft.com/office/officeart/2005/8/layout/hierarchy1"/>
    <dgm:cxn modelId="{29711BBC-6345-4506-A667-1E5592864084}" type="presParOf" srcId="{863D04B2-50D3-4A87-88B0-906C71E48402}" destId="{9C67EF00-7BE4-44E0-878E-AFC2DE97B1F4}" srcOrd="1" destOrd="0" presId="urn:microsoft.com/office/officeart/2005/8/layout/hierarchy1"/>
    <dgm:cxn modelId="{1E9E312D-08B5-4663-A1E5-6A5E1B25D9FB}" type="presParOf" srcId="{9D17DA6B-B53C-4389-A77A-5AC3E25E7394}" destId="{FFB99E6F-02B5-4333-A7C7-620AF2A79697}" srcOrd="2" destOrd="0" presId="urn:microsoft.com/office/officeart/2005/8/layout/hierarchy1"/>
    <dgm:cxn modelId="{6C8469B9-EEBD-4601-A638-F7FC9636383D}" type="presParOf" srcId="{FFB99E6F-02B5-4333-A7C7-620AF2A79697}" destId="{EDFDC107-0C7F-4CC4-910B-41A8B0CA737D}" srcOrd="0" destOrd="0" presId="urn:microsoft.com/office/officeart/2005/8/layout/hierarchy1"/>
    <dgm:cxn modelId="{9EE24D84-3E71-4488-8756-830C4B2009D7}" type="presParOf" srcId="{EDFDC107-0C7F-4CC4-910B-41A8B0CA737D}" destId="{18F1D3B1-C11D-4286-93CD-D23917280209}" srcOrd="0" destOrd="0" presId="urn:microsoft.com/office/officeart/2005/8/layout/hierarchy1"/>
    <dgm:cxn modelId="{C0E97288-FF22-4903-BEB1-6477ECD0FA2D}" type="presParOf" srcId="{EDFDC107-0C7F-4CC4-910B-41A8B0CA737D}" destId="{186F5C93-C688-4040-8889-46B09179CEA5}" srcOrd="1" destOrd="0" presId="urn:microsoft.com/office/officeart/2005/8/layout/hierarchy1"/>
    <dgm:cxn modelId="{3AEFEA99-189E-4D02-BD92-FD0F2B65A4AA}" type="presParOf" srcId="{FFB99E6F-02B5-4333-A7C7-620AF2A79697}" destId="{F0A618A0-2940-4EC5-B445-C58A5966FE2C}" srcOrd="1" destOrd="0" presId="urn:microsoft.com/office/officeart/2005/8/layout/hierarchy1"/>
    <dgm:cxn modelId="{43FABE0B-36A2-4CA3-B654-B3520ACDB3CD}" type="presParOf" srcId="{9D17DA6B-B53C-4389-A77A-5AC3E25E7394}" destId="{2C2C970B-2CF8-49DE-B65C-37963D8967CF}" srcOrd="3" destOrd="0" presId="urn:microsoft.com/office/officeart/2005/8/layout/hierarchy1"/>
    <dgm:cxn modelId="{0B255B14-545F-473C-81E9-008B1829797C}" type="presParOf" srcId="{2C2C970B-2CF8-49DE-B65C-37963D8967CF}" destId="{8738911A-0A90-4DFA-99E2-14DE4A359FCC}" srcOrd="0" destOrd="0" presId="urn:microsoft.com/office/officeart/2005/8/layout/hierarchy1"/>
    <dgm:cxn modelId="{0D0C94AA-2583-477D-9B92-7E637D36274B}" type="presParOf" srcId="{8738911A-0A90-4DFA-99E2-14DE4A359FCC}" destId="{F8D517B9-D53A-4787-90B6-53DD1053EF40}" srcOrd="0" destOrd="0" presId="urn:microsoft.com/office/officeart/2005/8/layout/hierarchy1"/>
    <dgm:cxn modelId="{F32C6E78-4A7A-4F25-84E6-8680D34684B0}" type="presParOf" srcId="{8738911A-0A90-4DFA-99E2-14DE4A359FCC}" destId="{B5684325-9596-45F2-8454-18F76BED4AA9}" srcOrd="1" destOrd="0" presId="urn:microsoft.com/office/officeart/2005/8/layout/hierarchy1"/>
    <dgm:cxn modelId="{E3F485FA-F639-4389-A2A8-496ED0E964B7}" type="presParOf" srcId="{2C2C970B-2CF8-49DE-B65C-37963D8967CF}" destId="{8C89629F-B2B8-45E9-A255-A23601CA8B53}" srcOrd="1" destOrd="0" presId="urn:microsoft.com/office/officeart/2005/8/layout/hierarchy1"/>
    <dgm:cxn modelId="{242ADA2C-B08D-4063-B842-690E05B62D45}" type="presParOf" srcId="{8C89629F-B2B8-45E9-A255-A23601CA8B53}" destId="{0165F02D-BABF-43D9-8C29-D2593EA1B344}" srcOrd="0" destOrd="0" presId="urn:microsoft.com/office/officeart/2005/8/layout/hierarchy1"/>
    <dgm:cxn modelId="{38FEC863-610B-465B-8446-0DA8E45E0202}" type="presParOf" srcId="{8C89629F-B2B8-45E9-A255-A23601CA8B53}" destId="{F6AD676B-9397-472B-B60C-733E22011C23}" srcOrd="1" destOrd="0" presId="urn:microsoft.com/office/officeart/2005/8/layout/hierarchy1"/>
    <dgm:cxn modelId="{D1B5FB49-66C5-452D-936E-363EC433D441}" type="presParOf" srcId="{F6AD676B-9397-472B-B60C-733E22011C23}" destId="{C1CE1D15-FE28-4C45-B2E7-5E37FA1E2219}" srcOrd="0" destOrd="0" presId="urn:microsoft.com/office/officeart/2005/8/layout/hierarchy1"/>
    <dgm:cxn modelId="{2E39E6FD-6E00-41A0-AFBB-2BAE3BF722E2}" type="presParOf" srcId="{C1CE1D15-FE28-4C45-B2E7-5E37FA1E2219}" destId="{19DDBD80-84FA-457F-8C52-4E557A47B6F9}" srcOrd="0" destOrd="0" presId="urn:microsoft.com/office/officeart/2005/8/layout/hierarchy1"/>
    <dgm:cxn modelId="{43873DFF-D391-4963-8A1B-8F5BB979AC1E}" type="presParOf" srcId="{C1CE1D15-FE28-4C45-B2E7-5E37FA1E2219}" destId="{D51F6887-1784-4DAB-B5EC-BBB31E35AD7F}" srcOrd="1" destOrd="0" presId="urn:microsoft.com/office/officeart/2005/8/layout/hierarchy1"/>
    <dgm:cxn modelId="{A30335B1-3889-4075-8D54-C14F22720DDB}" type="presParOf" srcId="{F6AD676B-9397-472B-B60C-733E22011C23}" destId="{C4178416-580E-4136-ADC8-4D499A33316B}" srcOrd="1" destOrd="0" presId="urn:microsoft.com/office/officeart/2005/8/layout/hierarchy1"/>
    <dgm:cxn modelId="{F337A264-D95D-4026-A624-9244E4E3FF9A}" type="presParOf" srcId="{8C89629F-B2B8-45E9-A255-A23601CA8B53}" destId="{972E8D6F-7621-42E6-A91F-F70373D82B4E}" srcOrd="2" destOrd="0" presId="urn:microsoft.com/office/officeart/2005/8/layout/hierarchy1"/>
    <dgm:cxn modelId="{A8559A98-C4E1-4A5B-8DB1-434DF0715252}" type="presParOf" srcId="{8C89629F-B2B8-45E9-A255-A23601CA8B53}" destId="{C89800AE-05FA-4F02-8E2E-AB577750CA6E}" srcOrd="3" destOrd="0" presId="urn:microsoft.com/office/officeart/2005/8/layout/hierarchy1"/>
    <dgm:cxn modelId="{E4BCF785-174F-47F9-8328-E885EC73AE32}" type="presParOf" srcId="{C89800AE-05FA-4F02-8E2E-AB577750CA6E}" destId="{1E0857BC-BFEA-468B-8F45-DC9F7E1F4972}" srcOrd="0" destOrd="0" presId="urn:microsoft.com/office/officeart/2005/8/layout/hierarchy1"/>
    <dgm:cxn modelId="{2D093FA4-9331-4DB3-9CB2-CC71BCF29375}" type="presParOf" srcId="{1E0857BC-BFEA-468B-8F45-DC9F7E1F4972}" destId="{3767778E-325A-4870-AC2A-709B07FEDE27}" srcOrd="0" destOrd="0" presId="urn:microsoft.com/office/officeart/2005/8/layout/hierarchy1"/>
    <dgm:cxn modelId="{B43FED0D-9A4B-44E7-8499-DE605856441F}" type="presParOf" srcId="{1E0857BC-BFEA-468B-8F45-DC9F7E1F4972}" destId="{13716626-D55E-4677-A463-059FFBD7767F}" srcOrd="1" destOrd="0" presId="urn:microsoft.com/office/officeart/2005/8/layout/hierarchy1"/>
    <dgm:cxn modelId="{685EDEE2-68D8-432A-8551-DDD51F6A259A}" type="presParOf" srcId="{C89800AE-05FA-4F02-8E2E-AB577750CA6E}" destId="{D08A86BA-42DF-4E0F-8AFC-7AE54BD179B9}" srcOrd="1" destOrd="0" presId="urn:microsoft.com/office/officeart/2005/8/layout/hierarchy1"/>
    <dgm:cxn modelId="{FB4BD8C9-1DC8-4063-9B03-DBA6EEBDF4DD}" type="presParOf" srcId="{8C89629F-B2B8-45E9-A255-A23601CA8B53}" destId="{189210EE-738C-498C-8540-1B341CA83B60}" srcOrd="4" destOrd="0" presId="urn:microsoft.com/office/officeart/2005/8/layout/hierarchy1"/>
    <dgm:cxn modelId="{D9267B18-56DA-43B3-96CD-2C6D6B2D80EE}" type="presParOf" srcId="{8C89629F-B2B8-45E9-A255-A23601CA8B53}" destId="{2E548EEB-7AE6-4DB2-98C2-36D924B425A5}" srcOrd="5" destOrd="0" presId="urn:microsoft.com/office/officeart/2005/8/layout/hierarchy1"/>
    <dgm:cxn modelId="{F9CA439A-C396-4673-8319-EFDF4C57775E}" type="presParOf" srcId="{2E548EEB-7AE6-4DB2-98C2-36D924B425A5}" destId="{DF997158-CDBA-4710-A6E1-880A2C9D8691}" srcOrd="0" destOrd="0" presId="urn:microsoft.com/office/officeart/2005/8/layout/hierarchy1"/>
    <dgm:cxn modelId="{530F1B0F-C9B4-4277-A29B-83173DE261A2}" type="presParOf" srcId="{DF997158-CDBA-4710-A6E1-880A2C9D8691}" destId="{DFCBADE1-1FB8-4B64-89AC-EEE794C80FF6}" srcOrd="0" destOrd="0" presId="urn:microsoft.com/office/officeart/2005/8/layout/hierarchy1"/>
    <dgm:cxn modelId="{3697C9A5-A3D6-4536-BDC4-C2D6D3EC2DB9}" type="presParOf" srcId="{DF997158-CDBA-4710-A6E1-880A2C9D8691}" destId="{C870A69F-6CE9-4658-8D4A-28DD5B1655D6}" srcOrd="1" destOrd="0" presId="urn:microsoft.com/office/officeart/2005/8/layout/hierarchy1"/>
    <dgm:cxn modelId="{36EE49AF-0ED9-4A6A-9292-A3F61ED9C9C3}" type="presParOf" srcId="{2E548EEB-7AE6-4DB2-98C2-36D924B425A5}" destId="{712BE238-1523-49F9-AB2A-2681F1883C0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9210EE-738C-498C-8540-1B341CA83B60}">
      <dsp:nvSpPr>
        <dsp:cNvPr id="0" name=""/>
        <dsp:cNvSpPr/>
      </dsp:nvSpPr>
      <dsp:spPr>
        <a:xfrm>
          <a:off x="5634546" y="1055888"/>
          <a:ext cx="1651986" cy="393097"/>
        </a:xfrm>
        <a:custGeom>
          <a:avLst/>
          <a:gdLst/>
          <a:ahLst/>
          <a:cxnLst/>
          <a:rect l="0" t="0" r="0" b="0"/>
          <a:pathLst>
            <a:path>
              <a:moveTo>
                <a:pt x="0" y="0"/>
              </a:moveTo>
              <a:lnTo>
                <a:pt x="0" y="267884"/>
              </a:lnTo>
              <a:lnTo>
                <a:pt x="1651986" y="267884"/>
              </a:lnTo>
              <a:lnTo>
                <a:pt x="1651986" y="393097"/>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72E8D6F-7621-42E6-A91F-F70373D82B4E}">
      <dsp:nvSpPr>
        <dsp:cNvPr id="0" name=""/>
        <dsp:cNvSpPr/>
      </dsp:nvSpPr>
      <dsp:spPr>
        <a:xfrm>
          <a:off x="5588826" y="1055888"/>
          <a:ext cx="91440" cy="393097"/>
        </a:xfrm>
        <a:custGeom>
          <a:avLst/>
          <a:gdLst/>
          <a:ahLst/>
          <a:cxnLst/>
          <a:rect l="0" t="0" r="0" b="0"/>
          <a:pathLst>
            <a:path>
              <a:moveTo>
                <a:pt x="45720" y="0"/>
              </a:moveTo>
              <a:lnTo>
                <a:pt x="45720" y="393097"/>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165F02D-BABF-43D9-8C29-D2593EA1B344}">
      <dsp:nvSpPr>
        <dsp:cNvPr id="0" name=""/>
        <dsp:cNvSpPr/>
      </dsp:nvSpPr>
      <dsp:spPr>
        <a:xfrm>
          <a:off x="3982559" y="1055888"/>
          <a:ext cx="1651986" cy="393097"/>
        </a:xfrm>
        <a:custGeom>
          <a:avLst/>
          <a:gdLst/>
          <a:ahLst/>
          <a:cxnLst/>
          <a:rect l="0" t="0" r="0" b="0"/>
          <a:pathLst>
            <a:path>
              <a:moveTo>
                <a:pt x="1651986" y="0"/>
              </a:moveTo>
              <a:lnTo>
                <a:pt x="1651986" y="267884"/>
              </a:lnTo>
              <a:lnTo>
                <a:pt x="0" y="267884"/>
              </a:lnTo>
              <a:lnTo>
                <a:pt x="0" y="393097"/>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6004783-6072-4185-BC31-68A554022EF0}">
      <dsp:nvSpPr>
        <dsp:cNvPr id="0" name=""/>
        <dsp:cNvSpPr/>
      </dsp:nvSpPr>
      <dsp:spPr>
        <a:xfrm>
          <a:off x="2773" y="197606"/>
          <a:ext cx="1351625" cy="858282"/>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8EBE94E-7658-4CAC-92C2-1A727C67D3C6}">
      <dsp:nvSpPr>
        <dsp:cNvPr id="0" name=""/>
        <dsp:cNvSpPr/>
      </dsp:nvSpPr>
      <dsp:spPr>
        <a:xfrm>
          <a:off x="152954" y="340278"/>
          <a:ext cx="1351625" cy="85828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Wood Report 2016</a:t>
          </a:r>
          <a:endParaRPr lang="en-US" sz="1400" kern="1200" dirty="0">
            <a:latin typeface="Arial" panose="020B0604020202020204" pitchFamily="34" charset="0"/>
            <a:cs typeface="Arial" panose="020B0604020202020204" pitchFamily="34" charset="0"/>
          </a:endParaRPr>
        </a:p>
      </dsp:txBody>
      <dsp:txXfrm>
        <a:off x="178092" y="365416"/>
        <a:ext cx="1301349" cy="808006"/>
      </dsp:txXfrm>
    </dsp:sp>
    <dsp:sp modelId="{4AE9E4D1-1F14-412A-9BB2-1D0B258B526E}">
      <dsp:nvSpPr>
        <dsp:cNvPr id="0" name=""/>
        <dsp:cNvSpPr/>
      </dsp:nvSpPr>
      <dsp:spPr>
        <a:xfrm>
          <a:off x="1654760" y="197606"/>
          <a:ext cx="1351625" cy="858282"/>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AE9BD67-8411-4D3C-BF6B-2D091DA81AAB}">
      <dsp:nvSpPr>
        <dsp:cNvPr id="0" name=""/>
        <dsp:cNvSpPr/>
      </dsp:nvSpPr>
      <dsp:spPr>
        <a:xfrm>
          <a:off x="1804940" y="340278"/>
          <a:ext cx="1351625" cy="85828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Children &amp; Social Work Act 2017</a:t>
          </a:r>
          <a:endParaRPr lang="en-US" sz="1400" kern="1200" dirty="0">
            <a:latin typeface="Arial" panose="020B0604020202020204" pitchFamily="34" charset="0"/>
            <a:cs typeface="Arial" panose="020B0604020202020204" pitchFamily="34" charset="0"/>
          </a:endParaRPr>
        </a:p>
      </dsp:txBody>
      <dsp:txXfrm>
        <a:off x="1830078" y="365416"/>
        <a:ext cx="1301349" cy="808006"/>
      </dsp:txXfrm>
    </dsp:sp>
    <dsp:sp modelId="{18F1D3B1-C11D-4286-93CD-D23917280209}">
      <dsp:nvSpPr>
        <dsp:cNvPr id="0" name=""/>
        <dsp:cNvSpPr/>
      </dsp:nvSpPr>
      <dsp:spPr>
        <a:xfrm>
          <a:off x="3306746" y="197606"/>
          <a:ext cx="1351625" cy="858282"/>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86F5C93-C688-4040-8889-46B09179CEA5}">
      <dsp:nvSpPr>
        <dsp:cNvPr id="0" name=""/>
        <dsp:cNvSpPr/>
      </dsp:nvSpPr>
      <dsp:spPr>
        <a:xfrm>
          <a:off x="3456927" y="340278"/>
          <a:ext cx="1351625" cy="85828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Working Together 2018</a:t>
          </a:r>
          <a:endParaRPr lang="en-US" sz="1400" kern="1200" dirty="0">
            <a:latin typeface="Arial" panose="020B0604020202020204" pitchFamily="34" charset="0"/>
            <a:cs typeface="Arial" panose="020B0604020202020204" pitchFamily="34" charset="0"/>
          </a:endParaRPr>
        </a:p>
      </dsp:txBody>
      <dsp:txXfrm>
        <a:off x="3482065" y="365416"/>
        <a:ext cx="1301349" cy="808006"/>
      </dsp:txXfrm>
    </dsp:sp>
    <dsp:sp modelId="{F8D517B9-D53A-4787-90B6-53DD1053EF40}">
      <dsp:nvSpPr>
        <dsp:cNvPr id="0" name=""/>
        <dsp:cNvSpPr/>
      </dsp:nvSpPr>
      <dsp:spPr>
        <a:xfrm>
          <a:off x="4958733" y="197606"/>
          <a:ext cx="1351625" cy="858282"/>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5684325-9596-45F2-8454-18F76BED4AA9}">
      <dsp:nvSpPr>
        <dsp:cNvPr id="0" name=""/>
        <dsp:cNvSpPr/>
      </dsp:nvSpPr>
      <dsp:spPr>
        <a:xfrm>
          <a:off x="5108914" y="340278"/>
          <a:ext cx="1351625" cy="85828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lumMod val="65000"/>
                  <a:lumOff val="35000"/>
                </a:schemeClr>
              </a:solidFill>
              <a:latin typeface="Arial" panose="020B0604020202020204" pitchFamily="34" charset="0"/>
              <a:cs typeface="Arial" panose="020B0604020202020204" pitchFamily="34" charset="0"/>
            </a:rPr>
            <a:t>Three strands:</a:t>
          </a:r>
          <a:endParaRPr lang="en-US" sz="1400" kern="1200" dirty="0">
            <a:solidFill>
              <a:schemeClr val="tx1">
                <a:lumMod val="65000"/>
                <a:lumOff val="35000"/>
              </a:schemeClr>
            </a:solidFill>
            <a:latin typeface="Arial" panose="020B0604020202020204" pitchFamily="34" charset="0"/>
            <a:cs typeface="Arial" panose="020B0604020202020204" pitchFamily="34" charset="0"/>
          </a:endParaRPr>
        </a:p>
      </dsp:txBody>
      <dsp:txXfrm>
        <a:off x="5134052" y="365416"/>
        <a:ext cx="1301349" cy="808006"/>
      </dsp:txXfrm>
    </dsp:sp>
    <dsp:sp modelId="{19DDBD80-84FA-457F-8C52-4E557A47B6F9}">
      <dsp:nvSpPr>
        <dsp:cNvPr id="0" name=""/>
        <dsp:cNvSpPr/>
      </dsp:nvSpPr>
      <dsp:spPr>
        <a:xfrm>
          <a:off x="3306746" y="1448986"/>
          <a:ext cx="1351625" cy="858282"/>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51F6887-1784-4DAB-B5EC-BBB31E35AD7F}">
      <dsp:nvSpPr>
        <dsp:cNvPr id="0" name=""/>
        <dsp:cNvSpPr/>
      </dsp:nvSpPr>
      <dsp:spPr>
        <a:xfrm>
          <a:off x="3456927" y="1591658"/>
          <a:ext cx="1351625" cy="858282"/>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Safeguarding Arrangements</a:t>
          </a:r>
          <a:endParaRPr lang="en-US" sz="1400" kern="1200" dirty="0">
            <a:latin typeface="Arial" panose="020B0604020202020204" pitchFamily="34" charset="0"/>
            <a:cs typeface="Arial" panose="020B0604020202020204" pitchFamily="34" charset="0"/>
          </a:endParaRPr>
        </a:p>
      </dsp:txBody>
      <dsp:txXfrm>
        <a:off x="3482065" y="1616796"/>
        <a:ext cx="1301349" cy="808006"/>
      </dsp:txXfrm>
    </dsp:sp>
    <dsp:sp modelId="{3767778E-325A-4870-AC2A-709B07FEDE27}">
      <dsp:nvSpPr>
        <dsp:cNvPr id="0" name=""/>
        <dsp:cNvSpPr/>
      </dsp:nvSpPr>
      <dsp:spPr>
        <a:xfrm>
          <a:off x="4958733" y="1448986"/>
          <a:ext cx="1351625" cy="858282"/>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3716626-D55E-4677-A463-059FFBD7767F}">
      <dsp:nvSpPr>
        <dsp:cNvPr id="0" name=""/>
        <dsp:cNvSpPr/>
      </dsp:nvSpPr>
      <dsp:spPr>
        <a:xfrm>
          <a:off x="5108914" y="1591658"/>
          <a:ext cx="1351625" cy="858282"/>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Child Death Reviews</a:t>
          </a:r>
          <a:endParaRPr lang="en-US" sz="1400" kern="1200" dirty="0">
            <a:latin typeface="Arial" panose="020B0604020202020204" pitchFamily="34" charset="0"/>
            <a:cs typeface="Arial" panose="020B0604020202020204" pitchFamily="34" charset="0"/>
          </a:endParaRPr>
        </a:p>
      </dsp:txBody>
      <dsp:txXfrm>
        <a:off x="5134052" y="1616796"/>
        <a:ext cx="1301349" cy="808006"/>
      </dsp:txXfrm>
    </dsp:sp>
    <dsp:sp modelId="{DFCBADE1-1FB8-4B64-89AC-EEE794C80FF6}">
      <dsp:nvSpPr>
        <dsp:cNvPr id="0" name=""/>
        <dsp:cNvSpPr/>
      </dsp:nvSpPr>
      <dsp:spPr>
        <a:xfrm>
          <a:off x="6610720" y="1448986"/>
          <a:ext cx="1351625" cy="858282"/>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870A69F-6CE9-4658-8D4A-28DD5B1655D6}">
      <dsp:nvSpPr>
        <dsp:cNvPr id="0" name=""/>
        <dsp:cNvSpPr/>
      </dsp:nvSpPr>
      <dsp:spPr>
        <a:xfrm>
          <a:off x="6760900" y="1591658"/>
          <a:ext cx="1351625" cy="858282"/>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Safeguarding Practice Reviews </a:t>
          </a:r>
          <a:endParaRPr lang="en-US" sz="1400" kern="1200" dirty="0">
            <a:latin typeface="Arial" panose="020B0604020202020204" pitchFamily="34" charset="0"/>
            <a:cs typeface="Arial" panose="020B0604020202020204" pitchFamily="34" charset="0"/>
          </a:endParaRPr>
        </a:p>
      </dsp:txBody>
      <dsp:txXfrm>
        <a:off x="6786038" y="1616796"/>
        <a:ext cx="1301349" cy="80800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B03EDC-0F99-423A-81B0-7F59D2378FF5}" type="datetimeFigureOut">
              <a:rPr lang="en-GB" smtClean="0"/>
              <a:t>02/01/2024</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81F67A-8822-4151-8EEB-96C0F34E662F}" type="slidenum">
              <a:rPr lang="en-GB" smtClean="0"/>
              <a:t>‹#›</a:t>
            </a:fld>
            <a:endParaRPr lang="en-GB" dirty="0"/>
          </a:p>
        </p:txBody>
      </p:sp>
    </p:spTree>
    <p:extLst>
      <p:ext uri="{BB962C8B-B14F-4D97-AF65-F5344CB8AC3E}">
        <p14:creationId xmlns:p14="http://schemas.microsoft.com/office/powerpoint/2010/main" val="1899756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981F67A-8822-4151-8EEB-96C0F34E662F}" type="slidenum">
              <a:rPr lang="en-GB" smtClean="0"/>
              <a:t>1</a:t>
            </a:fld>
            <a:endParaRPr lang="en-GB" dirty="0"/>
          </a:p>
        </p:txBody>
      </p:sp>
    </p:spTree>
    <p:extLst>
      <p:ext uri="{BB962C8B-B14F-4D97-AF65-F5344CB8AC3E}">
        <p14:creationId xmlns:p14="http://schemas.microsoft.com/office/powerpoint/2010/main" val="3426526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GB" sz="1200" dirty="0">
                <a:solidFill>
                  <a:schemeClr val="tx2"/>
                </a:solidFill>
                <a:latin typeface="Arial" panose="020B0604020202020204" pitchFamily="34" charset="0"/>
                <a:cs typeface="Arial" panose="020B0604020202020204" pitchFamily="34" charset="0"/>
              </a:rPr>
              <a:t>Leadership was not effective enough delivering through LSCBs </a:t>
            </a:r>
          </a:p>
          <a:p>
            <a:pPr marL="285750" indent="-285750">
              <a:buFont typeface="Arial" panose="020B0604020202020204" pitchFamily="34" charset="0"/>
              <a:buChar char="•"/>
            </a:pPr>
            <a:endParaRPr lang="en-GB" sz="1200" dirty="0">
              <a:solidFill>
                <a:schemeClr val="tx2"/>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solidFill>
                  <a:schemeClr val="tx2"/>
                </a:solidFill>
                <a:latin typeface="Arial" panose="020B0604020202020204" pitchFamily="34" charset="0"/>
                <a:cs typeface="Arial" panose="020B0604020202020204" pitchFamily="34" charset="0"/>
              </a:rPr>
              <a:t>Leaders </a:t>
            </a:r>
            <a:r>
              <a:rPr lang="en-GB" sz="1200" dirty="0">
                <a:solidFill>
                  <a:schemeClr val="tx2"/>
                </a:solidFill>
                <a:latin typeface="Arial" panose="020B0604020202020204" pitchFamily="34" charset="0"/>
                <a:cs typeface="Arial" panose="020B0604020202020204" pitchFamily="34" charset="0"/>
              </a:rPr>
              <a:t>shouldn’t hide from the reasons why </a:t>
            </a:r>
            <a:r>
              <a:rPr lang="en-GB" dirty="0">
                <a:solidFill>
                  <a:schemeClr val="tx2"/>
                </a:solidFill>
                <a:latin typeface="Arial" panose="020B0604020202020204" pitchFamily="34" charset="0"/>
                <a:cs typeface="Arial" panose="020B0604020202020204" pitchFamily="34" charset="0"/>
              </a:rPr>
              <a:t>they</a:t>
            </a:r>
            <a:r>
              <a:rPr lang="en-GB" sz="1200" dirty="0">
                <a:solidFill>
                  <a:schemeClr val="tx2"/>
                </a:solidFill>
                <a:latin typeface="Arial" panose="020B0604020202020204" pitchFamily="34" charset="0"/>
                <a:cs typeface="Arial" panose="020B0604020202020204" pitchFamily="34" charset="0"/>
              </a:rPr>
              <a:t> have not been as effective overall as </a:t>
            </a:r>
            <a:r>
              <a:rPr lang="en-GB" dirty="0">
                <a:solidFill>
                  <a:schemeClr val="tx2"/>
                </a:solidFill>
                <a:latin typeface="Arial" panose="020B0604020202020204" pitchFamily="34" charset="0"/>
                <a:cs typeface="Arial" panose="020B0604020202020204" pitchFamily="34" charset="0"/>
              </a:rPr>
              <a:t>they</a:t>
            </a:r>
            <a:r>
              <a:rPr lang="en-GB" sz="1200" dirty="0">
                <a:solidFill>
                  <a:schemeClr val="tx2"/>
                </a:solidFill>
                <a:latin typeface="Arial" panose="020B0604020202020204" pitchFamily="34" charset="0"/>
                <a:cs typeface="Arial" panose="020B0604020202020204" pitchFamily="34" charset="0"/>
              </a:rPr>
              <a:t> should be at national and local level, evident in all professions, agencies and regions </a:t>
            </a:r>
          </a:p>
          <a:p>
            <a:pPr marL="285750" indent="-285750">
              <a:buFont typeface="Arial" panose="020B0604020202020204" pitchFamily="34" charset="0"/>
              <a:buChar char="•"/>
            </a:pPr>
            <a:endParaRPr lang="en-GB" sz="1200" dirty="0">
              <a:solidFill>
                <a:schemeClr val="tx2"/>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solidFill>
                  <a:schemeClr val="tx2"/>
                </a:solidFill>
                <a:latin typeface="Arial" panose="020B0604020202020204" pitchFamily="34" charset="0"/>
                <a:cs typeface="Arial" panose="020B0604020202020204" pitchFamily="34" charset="0"/>
              </a:rPr>
              <a:t>B</a:t>
            </a:r>
            <a:r>
              <a:rPr lang="en-GB" sz="1200" dirty="0">
                <a:solidFill>
                  <a:schemeClr val="tx2"/>
                </a:solidFill>
                <a:latin typeface="Arial" panose="020B0604020202020204" pitchFamily="34" charset="0"/>
                <a:cs typeface="Arial" panose="020B0604020202020204" pitchFamily="34" charset="0"/>
              </a:rPr>
              <a:t>ureaucratic processes needed addressing</a:t>
            </a:r>
            <a:r>
              <a:rPr lang="en-GB" dirty="0">
                <a:solidFill>
                  <a:schemeClr val="tx2"/>
                </a:solidFill>
                <a:latin typeface="Arial" panose="020B0604020202020204" pitchFamily="34" charset="0"/>
                <a:cs typeface="Arial" panose="020B0604020202020204" pitchFamily="34" charset="0"/>
              </a:rPr>
              <a:t>, </a:t>
            </a:r>
            <a:r>
              <a:rPr lang="en-GB" sz="1200" dirty="0">
                <a:solidFill>
                  <a:schemeClr val="tx2"/>
                </a:solidFill>
                <a:latin typeface="Arial" panose="020B0604020202020204" pitchFamily="34" charset="0"/>
                <a:cs typeface="Arial" panose="020B0604020202020204" pitchFamily="34" charset="0"/>
              </a:rPr>
              <a:t>too much timid inquiry at systems and practitioner level, an unwillingness to challenge partners </a:t>
            </a:r>
            <a:r>
              <a:rPr lang="en-GB" dirty="0">
                <a:solidFill>
                  <a:schemeClr val="tx2"/>
                </a:solidFill>
                <a:latin typeface="Arial" panose="020B0604020202020204" pitchFamily="34" charset="0"/>
                <a:cs typeface="Arial" panose="020B0604020202020204" pitchFamily="34" charset="0"/>
              </a:rPr>
              <a:t>if</a:t>
            </a:r>
            <a:r>
              <a:rPr lang="en-GB" sz="1200" dirty="0">
                <a:solidFill>
                  <a:schemeClr val="tx2"/>
                </a:solidFill>
                <a:latin typeface="Arial" panose="020B0604020202020204" pitchFamily="34" charset="0"/>
                <a:cs typeface="Arial" panose="020B0604020202020204" pitchFamily="34" charset="0"/>
              </a:rPr>
              <a:t> they opt out of cooperating</a:t>
            </a:r>
            <a:r>
              <a:rPr lang="en-GB" dirty="0">
                <a:solidFill>
                  <a:schemeClr val="tx2"/>
                </a:solidFill>
                <a:latin typeface="Arial" panose="020B0604020202020204" pitchFamily="34" charset="0"/>
                <a:cs typeface="Arial" panose="020B0604020202020204" pitchFamily="34" charset="0"/>
              </a:rPr>
              <a:t> </a:t>
            </a:r>
            <a:r>
              <a:rPr lang="en-GB" sz="1200" dirty="0">
                <a:solidFill>
                  <a:schemeClr val="tx2"/>
                </a:solidFill>
                <a:latin typeface="Arial" panose="020B0604020202020204" pitchFamily="34" charset="0"/>
                <a:cs typeface="Arial" panose="020B0604020202020204" pitchFamily="34" charset="0"/>
              </a:rPr>
              <a:t>and too much acceptance of less than good performance at both the level of agency performance and individual practice</a:t>
            </a:r>
          </a:p>
          <a:p>
            <a:pPr marL="285750" indent="-285750">
              <a:buFont typeface="Arial" panose="020B0604020202020204" pitchFamily="34" charset="0"/>
              <a:buChar char="•"/>
            </a:pPr>
            <a:endParaRPr lang="en-GB" sz="1200" dirty="0">
              <a:solidFill>
                <a:schemeClr val="tx2"/>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solidFill>
                  <a:schemeClr val="tx2"/>
                </a:solidFill>
                <a:latin typeface="Arial" panose="020B0604020202020204" pitchFamily="34" charset="0"/>
                <a:cs typeface="Arial" panose="020B0604020202020204" pitchFamily="34" charset="0"/>
              </a:rPr>
              <a:t>T</a:t>
            </a:r>
            <a:r>
              <a:rPr lang="en-GB" sz="1200" dirty="0">
                <a:solidFill>
                  <a:schemeClr val="tx2"/>
                </a:solidFill>
                <a:latin typeface="Arial" panose="020B0604020202020204" pitchFamily="34" charset="0"/>
                <a:cs typeface="Arial" panose="020B0604020202020204" pitchFamily="34" charset="0"/>
              </a:rPr>
              <a:t>he previous “duty to cooperate”  had not been sufficient in ensuring the coherent and unified voice necessary to ensure multi-agency arrangements are consistently effective </a:t>
            </a:r>
          </a:p>
          <a:p>
            <a:pPr marL="285750" indent="-285750">
              <a:buFont typeface="Arial" panose="020B0604020202020204" pitchFamily="34" charset="0"/>
              <a:buChar char="•"/>
            </a:pPr>
            <a:endParaRPr lang="en-GB" sz="1200" dirty="0">
              <a:solidFill>
                <a:schemeClr val="tx2"/>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200" dirty="0">
                <a:solidFill>
                  <a:schemeClr val="tx2"/>
                </a:solidFill>
                <a:latin typeface="Arial" panose="020B0604020202020204" pitchFamily="34" charset="0"/>
                <a:cs typeface="Arial" panose="020B0604020202020204" pitchFamily="34" charset="0"/>
              </a:rPr>
              <a:t>LSCBs were essentially predicated on interfamilial child abuse and were not in a good position to deal effectively with a remit to coordinate services and ensure their effectiveness across a spectrum encompassing child protection, safeguarding and wellbeing</a:t>
            </a:r>
          </a:p>
          <a:p>
            <a:pPr marL="285750" indent="-285750">
              <a:buFont typeface="Arial" panose="020B0604020202020204" pitchFamily="34" charset="0"/>
              <a:buChar char="•"/>
            </a:pPr>
            <a:endParaRPr lang="en-GB" sz="1200" dirty="0">
              <a:solidFill>
                <a:schemeClr val="tx2"/>
              </a:solidFill>
              <a:latin typeface="Arial" panose="020B0604020202020204" pitchFamily="34" charset="0"/>
              <a:cs typeface="Arial" panose="020B0604020202020204" pitchFamily="34" charset="0"/>
            </a:endParaRPr>
          </a:p>
          <a:p>
            <a:r>
              <a:rPr lang="en-GB" sz="1200" dirty="0">
                <a:latin typeface="Arial" panose="020B0604020202020204" pitchFamily="34" charset="0"/>
              </a:rPr>
              <a:t>Applies to all organisations and agencies who have functions relating to children. Specifically all local authorities, integrated care boards, police chiefs and all other organisations and agencies as set out in chapter 2. 4. </a:t>
            </a:r>
          </a:p>
          <a:p>
            <a:endParaRPr lang="en-GB" sz="1200" dirty="0">
              <a:latin typeface="Arial" panose="020B0604020202020204" pitchFamily="34" charset="0"/>
            </a:endParaRPr>
          </a:p>
          <a:p>
            <a:r>
              <a:rPr lang="en-GB" sz="1200" dirty="0">
                <a:latin typeface="Arial" panose="020B0604020202020204" pitchFamily="34" charset="0"/>
              </a:rPr>
              <a:t> Should be complied with unless exceptional circumstances arise. </a:t>
            </a:r>
          </a:p>
          <a:p>
            <a:endParaRPr lang="en-GB" sz="1200" dirty="0">
              <a:latin typeface="Arial" panose="020B0604020202020204" pitchFamily="34" charset="0"/>
            </a:endParaRPr>
          </a:p>
          <a:p>
            <a:r>
              <a:rPr lang="en-GB" sz="1200" dirty="0">
                <a:latin typeface="Arial" panose="020B0604020202020204" pitchFamily="34" charset="0"/>
              </a:rPr>
              <a:t>Should be understood and followed by strategic and senior leaders, including local authority Chief Executives, Directors of Children’s Services, chief officers of police and integrated care boards and other senior leaders within organisations and agencies that commission and provide services for children and families. </a:t>
            </a:r>
          </a:p>
          <a:p>
            <a:endParaRPr lang="en-GB" sz="1200" dirty="0">
              <a:latin typeface="Arial" panose="020B0604020202020204" pitchFamily="34" charset="0"/>
            </a:endParaRPr>
          </a:p>
          <a:p>
            <a:r>
              <a:rPr lang="en-GB" sz="1200" dirty="0">
                <a:latin typeface="Arial" panose="020B0604020202020204" pitchFamily="34" charset="0"/>
              </a:rPr>
              <a:t>Focuses on core legal requirements, making it clear what individuals, organisations and agencies must and should do to keep children safe. </a:t>
            </a:r>
          </a:p>
          <a:p>
            <a:endParaRPr lang="en-GB" sz="1200" dirty="0">
              <a:latin typeface="Arial" panose="020B0604020202020204" pitchFamily="34" charset="0"/>
            </a:endParaRPr>
          </a:p>
          <a:p>
            <a:r>
              <a:rPr lang="en-GB" sz="1200" dirty="0">
                <a:latin typeface="Arial" panose="020B0604020202020204" pitchFamily="34" charset="0"/>
              </a:rPr>
              <a:t>Seeks to emphasise that effective safeguarding is achieved by putting children at the centre of the system and by every individual and agency playing their full part.</a:t>
            </a:r>
          </a:p>
          <a:p>
            <a:pPr marL="285750" indent="-285750">
              <a:buFont typeface="Arial" panose="020B0604020202020204" pitchFamily="34" charset="0"/>
              <a:buChar char="•"/>
            </a:pPr>
            <a:endParaRPr lang="en-GB" sz="1200" dirty="0">
              <a:solidFill>
                <a:schemeClr val="tx2"/>
              </a:solidFill>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1981F67A-8822-4151-8EEB-96C0F34E662F}" type="slidenum">
              <a:rPr lang="en-GB" smtClean="0"/>
              <a:t>2</a:t>
            </a:fld>
            <a:endParaRPr lang="en-GB" dirty="0"/>
          </a:p>
        </p:txBody>
      </p:sp>
    </p:spTree>
    <p:extLst>
      <p:ext uri="{BB962C8B-B14F-4D97-AF65-F5344CB8AC3E}">
        <p14:creationId xmlns:p14="http://schemas.microsoft.com/office/powerpoint/2010/main" val="3527856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Arial" panose="020B0604020202020204" pitchFamily="34" charset="0"/>
                <a:ea typeface="Calibri" panose="020F0502020204030204" pitchFamily="34" charset="0"/>
              </a:rPr>
              <a:t>“There are differences between the nations’ multi-agency child protection systems in the room. This shouldn’t matter as this is about strategic, system’s  level leadership in relation to multi-disciplinary child protection and safeguarding. </a:t>
            </a:r>
            <a:endParaRPr lang="en-GB" sz="1800" dirty="0">
              <a:effectLst/>
              <a:latin typeface="Calibri" panose="020F0502020204030204" pitchFamily="34" charset="0"/>
              <a:ea typeface="Calibri" panose="020F0502020204030204" pitchFamily="34" charset="0"/>
            </a:endParaRPr>
          </a:p>
          <a:p>
            <a:r>
              <a:rPr lang="en-GB" sz="1800" dirty="0">
                <a:effectLst/>
                <a:latin typeface="Arial" panose="020B060402020202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r>
              <a:rPr lang="en-GB" sz="1800" dirty="0">
                <a:effectLst/>
                <a:latin typeface="Arial" panose="020B0604020202020204" pitchFamily="34" charset="0"/>
                <a:ea typeface="Calibri" panose="020F0502020204030204" pitchFamily="34" charset="0"/>
              </a:rPr>
              <a:t>So how can you have impact. I offer some points of reflection for you to consider in the exercise and into the future work you undertake with partnerships. Whilst I will focus on the role usually undertaken by ACCs but other executive roles will realise how their particular functions may interact on this topic. Mobilising the whole Police system is crucial!</a:t>
            </a:r>
            <a:endParaRPr lang="en-GB" sz="1800" dirty="0">
              <a:effectLst/>
              <a:latin typeface="Calibri" panose="020F0502020204030204" pitchFamily="34" charset="0"/>
              <a:ea typeface="Calibri" panose="020F0502020204030204" pitchFamily="34" charset="0"/>
            </a:endParaRPr>
          </a:p>
          <a:p>
            <a:r>
              <a:rPr lang="en-GB" sz="1800" dirty="0">
                <a:effectLst/>
                <a:latin typeface="Arial" panose="020B0604020202020204" pitchFamily="34" charset="0"/>
                <a:ea typeface="Calibri" panose="020F0502020204030204" pitchFamily="34" charset="0"/>
              </a:rPr>
              <a:t>This is not a hierarchy, no need to be subservient to the national organisations. </a:t>
            </a:r>
            <a:endParaRPr lang="en-GB" sz="1800" dirty="0">
              <a:effectLst/>
              <a:latin typeface="Calibri" panose="020F0502020204030204" pitchFamily="34" charset="0"/>
              <a:ea typeface="Calibri" panose="020F0502020204030204" pitchFamily="34" charset="0"/>
            </a:endParaRPr>
          </a:p>
          <a:p>
            <a:r>
              <a:rPr lang="en-GB" sz="1800" dirty="0">
                <a:effectLst/>
                <a:latin typeface="Arial" panose="020B0604020202020204" pitchFamily="34" charset="0"/>
                <a:ea typeface="Calibri" panose="020F0502020204030204" pitchFamily="34" charset="0"/>
              </a:rPr>
              <a:t>You will have to work with ambiguity, adopt an iterative approach built on relationships. </a:t>
            </a:r>
            <a:endParaRPr lang="en-GB" sz="1800"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endParaRPr>
          </a:p>
          <a:p>
            <a:r>
              <a:rPr lang="en-GB" sz="1800" dirty="0">
                <a:effectLst/>
                <a:latin typeface="Arial" panose="020B0604020202020204" pitchFamily="34" charset="0"/>
                <a:ea typeface="Calibri" panose="020F0502020204030204" pitchFamily="34" charset="0"/>
              </a:rPr>
              <a:t>Regardless of the particular legislative and guidance frameworks you are operating in these fundamental requirements are a worthy start point;</a:t>
            </a:r>
            <a:endParaRPr lang="en-GB" sz="1800" dirty="0">
              <a:effectLst/>
              <a:latin typeface="Calibri" panose="020F0502020204030204" pitchFamily="34" charset="0"/>
              <a:ea typeface="Calibri" panose="020F0502020204030204" pitchFamily="34" charset="0"/>
            </a:endParaRPr>
          </a:p>
          <a:p>
            <a:r>
              <a:rPr lang="en-GB" sz="1800" dirty="0">
                <a:effectLst/>
                <a:latin typeface="Arial" panose="020B060402020202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Shared visions and responsibilities</a:t>
            </a:r>
            <a:endParaRPr lang="en-GB" sz="1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Accountability and delegation</a:t>
            </a:r>
            <a:endParaRPr lang="en-GB" sz="1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Enabling and unblocking</a:t>
            </a:r>
            <a:endParaRPr lang="en-GB" sz="1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rPr>
              <a:t>Assurance</a:t>
            </a:r>
            <a:endParaRPr lang="en-GB"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what is the legislative role of policing in child protection and safeguarding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what is the tactical knowledge and experience that policing specifically has in relation to the prevention and detection of crime that they can bring to problem solving and designing a successful multi-disciplinary approach to child protection and safeguarding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their own personal capability and that of their workforce, their CPD, knowledge and understanding of systems leadership and working across complex uncertain multi-faceted systems, their own and their workforces’ capacity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latin typeface="Arial" panose="020B0604020202020204" pitchFamily="34" charset="0"/>
                <a:cs typeface="Arial" panose="020B0604020202020204" pitchFamily="34" charset="0"/>
              </a:rPr>
              <a:t>How would you design and deliver your internal governance arrangements in relation to the childrens partnership space.  Think about your legislative responsibilities, delegation, accountability, funding and resourcing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latin typeface="Arial" panose="020B0604020202020204" pitchFamily="34" charset="0"/>
                <a:cs typeface="Arial" panose="020B0604020202020204" pitchFamily="34" charset="0"/>
              </a:rPr>
              <a:t>How would you ensure that knowledge, insight, information, data and intelligence from yours and partner agencies is collected and analysed to come to an understanding about how your local system of multi-disciplinary child protection and safeguarding is working and where there are any gaps?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latin typeface="Arial" panose="020B0604020202020204" pitchFamily="34" charset="0"/>
                <a:cs typeface="Arial" panose="020B0604020202020204" pitchFamily="34" charset="0"/>
              </a:rPr>
              <a:t>How would you ensure there is scrutiny and assurance of your local childrens systems, including of yourselves as leaders and of the impact your locally driven activity is having on outcomes for children? In particular including responding to national and local learning reviews and embedding the learning.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a:p>
          <a:p>
            <a:r>
              <a:rPr lang="en-GB" dirty="0"/>
              <a:t>Then I end by encouraging them to take this information into the exercise. </a:t>
            </a:r>
          </a:p>
        </p:txBody>
      </p:sp>
      <p:sp>
        <p:nvSpPr>
          <p:cNvPr id="4" name="Slide Number Placeholder 3"/>
          <p:cNvSpPr>
            <a:spLocks noGrp="1"/>
          </p:cNvSpPr>
          <p:nvPr>
            <p:ph type="sldNum" sz="quarter" idx="5"/>
          </p:nvPr>
        </p:nvSpPr>
        <p:spPr/>
        <p:txBody>
          <a:bodyPr/>
          <a:lstStyle/>
          <a:p>
            <a:fld id="{6CF5632F-C779-43B6-AC4D-DAD29A0D8D0B}" type="slidenum">
              <a:rPr lang="en-GB" smtClean="0"/>
              <a:t>3</a:t>
            </a:fld>
            <a:endParaRPr lang="en-GB" dirty="0"/>
          </a:p>
        </p:txBody>
      </p:sp>
    </p:spTree>
    <p:extLst>
      <p:ext uri="{BB962C8B-B14F-4D97-AF65-F5344CB8AC3E}">
        <p14:creationId xmlns:p14="http://schemas.microsoft.com/office/powerpoint/2010/main" val="2444878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1" dirty="0"/>
          </a:p>
          <a:p>
            <a:r>
              <a:rPr lang="en-GB" dirty="0">
                <a:solidFill>
                  <a:schemeClr val="tx1">
                    <a:lumMod val="65000"/>
                    <a:lumOff val="35000"/>
                  </a:schemeClr>
                </a:solidFill>
                <a:latin typeface="Arial" panose="020B0604020202020204" pitchFamily="34" charset="0"/>
                <a:cs typeface="Arial" panose="020B0604020202020204" pitchFamily="34" charset="0"/>
              </a:rPr>
              <a:t>The Chief Officer of Police, with the Local Authority and the Integrated Care Board are  responsible and have a shared and equal duty to make arrangements to work together to safeguard and promote the welfare of children in a local area. </a:t>
            </a:r>
          </a:p>
          <a:p>
            <a:endParaRPr lang="en-GB" dirty="0">
              <a:solidFill>
                <a:schemeClr val="tx1">
                  <a:lumMod val="65000"/>
                  <a:lumOff val="35000"/>
                </a:schemeClr>
              </a:solidFill>
              <a:latin typeface="Arial" panose="020B0604020202020204" pitchFamily="34" charset="0"/>
              <a:cs typeface="Arial" panose="020B0604020202020204" pitchFamily="34" charset="0"/>
            </a:endParaRPr>
          </a:p>
          <a:p>
            <a:r>
              <a:rPr lang="en-GB" dirty="0">
                <a:solidFill>
                  <a:schemeClr val="tx1">
                    <a:lumMod val="65000"/>
                    <a:lumOff val="35000"/>
                  </a:schemeClr>
                </a:solidFill>
                <a:latin typeface="Arial" panose="020B0604020202020204" pitchFamily="34" charset="0"/>
                <a:cs typeface="Arial" panose="020B0604020202020204" pitchFamily="34" charset="0"/>
              </a:rPr>
              <a:t>They can, and usually do, delegate this function within their organisations.</a:t>
            </a:r>
          </a:p>
          <a:p>
            <a:endParaRPr lang="en-GB" sz="1200" b="1" dirty="0"/>
          </a:p>
          <a:p>
            <a:r>
              <a:rPr lang="en-GB" sz="1200" b="1" dirty="0"/>
              <a:t>Gap;  </a:t>
            </a:r>
            <a:r>
              <a:rPr lang="en-GB" sz="1200" dirty="0"/>
              <a:t>Inconsistent understanding and application of the enhanced safeguarding partner role, in particular delegation, accountability and funding</a:t>
            </a:r>
          </a:p>
          <a:p>
            <a:endParaRPr lang="en-GB" dirty="0"/>
          </a:p>
          <a:p>
            <a:r>
              <a:rPr lang="en-GB" dirty="0"/>
              <a:t>Do your   leaders recognise the stages of the delegation process in your own organisation? Do those who have accepted the delegated responsibility, how are leaders making sure it is working as a delegated responsibility, what action could/should they take to ensure this is happening?</a:t>
            </a:r>
          </a:p>
          <a:p>
            <a:endParaRPr lang="en-GB" dirty="0"/>
          </a:p>
          <a:p>
            <a:r>
              <a:rPr lang="en-GB" b="1" dirty="0"/>
              <a:t>Considerations;</a:t>
            </a:r>
          </a:p>
          <a:p>
            <a:endParaRPr lang="en-GB" dirty="0"/>
          </a:p>
          <a:p>
            <a:pPr marL="285750" indent="-285750">
              <a:buFont typeface="Wingdings" panose="05000000000000000000" pitchFamily="2" charset="2"/>
              <a:buChar char="v"/>
            </a:pPr>
            <a:r>
              <a:rPr lang="en-GB" dirty="0"/>
              <a:t>Ensuring the senior officers within organisations are aware of the legislative change through formal training and CPD</a:t>
            </a:r>
          </a:p>
          <a:p>
            <a:pPr marL="285750" indent="-285750">
              <a:buFont typeface="Wingdings" panose="05000000000000000000" pitchFamily="2" charset="2"/>
              <a:buChar char="v"/>
            </a:pPr>
            <a:endParaRPr lang="en-GB" dirty="0"/>
          </a:p>
          <a:p>
            <a:r>
              <a:rPr lang="en-GB" sz="1200" b="1" dirty="0"/>
              <a:t>Desired outcome; </a:t>
            </a:r>
          </a:p>
          <a:p>
            <a:r>
              <a:rPr lang="en-GB" sz="1200" dirty="0"/>
              <a:t>Systematic education of cross agency leaders (current and prospective executives and delegates) about their enhanced child safeguarding responsibilities to enable them to make decisions and take action that  transfers the intent of WT18  into practice</a:t>
            </a:r>
          </a:p>
          <a:p>
            <a:pPr marL="285750" indent="-285750">
              <a:buFont typeface="Wingdings" panose="05000000000000000000" pitchFamily="2" charset="2"/>
              <a:buChar char="v"/>
            </a:pPr>
            <a:endParaRPr lang="en-GB" dirty="0"/>
          </a:p>
          <a:p>
            <a:pPr marL="0" indent="0">
              <a:buFont typeface="Wingdings" panose="05000000000000000000" pitchFamily="2" charset="2"/>
              <a:buNone/>
            </a:pPr>
            <a:endParaRPr lang="en-GB" dirty="0"/>
          </a:p>
          <a:p>
            <a:endParaRPr lang="en-GB" dirty="0"/>
          </a:p>
        </p:txBody>
      </p:sp>
      <p:sp>
        <p:nvSpPr>
          <p:cNvPr id="4" name="Slide Number Placeholder 3"/>
          <p:cNvSpPr>
            <a:spLocks noGrp="1"/>
          </p:cNvSpPr>
          <p:nvPr>
            <p:ph type="sldNum" sz="quarter" idx="10"/>
          </p:nvPr>
        </p:nvSpPr>
        <p:spPr/>
        <p:txBody>
          <a:bodyPr/>
          <a:lstStyle/>
          <a:p>
            <a:fld id="{1981F67A-8822-4151-8EEB-96C0F34E662F}" type="slidenum">
              <a:rPr lang="en-GB" smtClean="0"/>
              <a:t>4</a:t>
            </a:fld>
            <a:endParaRPr lang="en-GB" dirty="0"/>
          </a:p>
        </p:txBody>
      </p:sp>
    </p:spTree>
    <p:extLst>
      <p:ext uri="{BB962C8B-B14F-4D97-AF65-F5344CB8AC3E}">
        <p14:creationId xmlns:p14="http://schemas.microsoft.com/office/powerpoint/2010/main" val="897496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Funding, resource and capacity came up as recurring issues in the consultation</a:t>
            </a:r>
          </a:p>
          <a:p>
            <a:endParaRPr lang="en-GB" dirty="0"/>
          </a:p>
        </p:txBody>
      </p:sp>
      <p:sp>
        <p:nvSpPr>
          <p:cNvPr id="4" name="Slide Number Placeholder 3"/>
          <p:cNvSpPr>
            <a:spLocks noGrp="1"/>
          </p:cNvSpPr>
          <p:nvPr>
            <p:ph type="sldNum" sz="quarter" idx="5"/>
          </p:nvPr>
        </p:nvSpPr>
        <p:spPr/>
        <p:txBody>
          <a:bodyPr/>
          <a:lstStyle/>
          <a:p>
            <a:fld id="{1981F67A-8822-4151-8EEB-96C0F34E662F}" type="slidenum">
              <a:rPr lang="en-GB" smtClean="0"/>
              <a:t>5</a:t>
            </a:fld>
            <a:endParaRPr lang="en-GB" dirty="0"/>
          </a:p>
        </p:txBody>
      </p:sp>
    </p:spTree>
    <p:extLst>
      <p:ext uri="{BB962C8B-B14F-4D97-AF65-F5344CB8AC3E}">
        <p14:creationId xmlns:p14="http://schemas.microsoft.com/office/powerpoint/2010/main" val="1328561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E884835-F7F3-43EF-AF88-7BF1A5F85027}" type="slidenum">
              <a:rPr lang="en-GB" smtClean="0"/>
              <a:t>6</a:t>
            </a:fld>
            <a:endParaRPr lang="en-GB" dirty="0"/>
          </a:p>
        </p:txBody>
      </p:sp>
    </p:spTree>
    <p:extLst>
      <p:ext uri="{BB962C8B-B14F-4D97-AF65-F5344CB8AC3E}">
        <p14:creationId xmlns:p14="http://schemas.microsoft.com/office/powerpoint/2010/main" val="139366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981F67A-8822-4151-8EEB-96C0F34E662F}" type="slidenum">
              <a:rPr lang="en-GB" smtClean="0"/>
              <a:t>8</a:t>
            </a:fld>
            <a:endParaRPr lang="en-GB" dirty="0"/>
          </a:p>
        </p:txBody>
      </p:sp>
    </p:spTree>
    <p:extLst>
      <p:ext uri="{BB962C8B-B14F-4D97-AF65-F5344CB8AC3E}">
        <p14:creationId xmlns:p14="http://schemas.microsoft.com/office/powerpoint/2010/main" val="386223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981F67A-8822-4151-8EEB-96C0F34E662F}" type="slidenum">
              <a:rPr lang="en-GB" smtClean="0"/>
              <a:t>9</a:t>
            </a:fld>
            <a:endParaRPr lang="en-GB" dirty="0"/>
          </a:p>
        </p:txBody>
      </p:sp>
    </p:spTree>
    <p:extLst>
      <p:ext uri="{BB962C8B-B14F-4D97-AF65-F5344CB8AC3E}">
        <p14:creationId xmlns:p14="http://schemas.microsoft.com/office/powerpoint/2010/main" val="811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981F67A-8822-4151-8EEB-96C0F34E662F}" type="slidenum">
              <a:rPr lang="en-GB" smtClean="0"/>
              <a:t>10</a:t>
            </a:fld>
            <a:endParaRPr lang="en-GB" dirty="0"/>
          </a:p>
        </p:txBody>
      </p:sp>
    </p:spTree>
    <p:extLst>
      <p:ext uri="{BB962C8B-B14F-4D97-AF65-F5344CB8AC3E}">
        <p14:creationId xmlns:p14="http://schemas.microsoft.com/office/powerpoint/2010/main" val="853591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E0A0341-7E01-4E2B-B680-25C5FB54F4C3}" type="datetimeFigureOut">
              <a:rPr lang="en-GB" smtClean="0"/>
              <a:t>02/01/2024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46D0B93-E06F-465D-A93A-BBA004425652}" type="slidenum">
              <a:rPr lang="en-GB" smtClean="0"/>
              <a:t>‹#›</a:t>
            </a:fld>
            <a:endParaRPr lang="en-GB" dirty="0"/>
          </a:p>
        </p:txBody>
      </p:sp>
    </p:spTree>
    <p:extLst>
      <p:ext uri="{BB962C8B-B14F-4D97-AF65-F5344CB8AC3E}">
        <p14:creationId xmlns:p14="http://schemas.microsoft.com/office/powerpoint/2010/main" val="3060529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E0A0341-7E01-4E2B-B680-25C5FB54F4C3}" type="datetimeFigureOut">
              <a:rPr lang="en-GB" smtClean="0"/>
              <a:t>02/01/2024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46D0B93-E06F-465D-A93A-BBA004425652}" type="slidenum">
              <a:rPr lang="en-GB" smtClean="0"/>
              <a:t>‹#›</a:t>
            </a:fld>
            <a:endParaRPr lang="en-GB" dirty="0"/>
          </a:p>
        </p:txBody>
      </p:sp>
    </p:spTree>
    <p:extLst>
      <p:ext uri="{BB962C8B-B14F-4D97-AF65-F5344CB8AC3E}">
        <p14:creationId xmlns:p14="http://schemas.microsoft.com/office/powerpoint/2010/main" val="2970314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E0A0341-7E01-4E2B-B680-25C5FB54F4C3}" type="datetimeFigureOut">
              <a:rPr lang="en-GB" smtClean="0"/>
              <a:t>02/01/2024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46D0B93-E06F-465D-A93A-BBA004425652}" type="slidenum">
              <a:rPr lang="en-GB" smtClean="0"/>
              <a:t>‹#›</a:t>
            </a:fld>
            <a:endParaRPr lang="en-GB" dirty="0"/>
          </a:p>
        </p:txBody>
      </p:sp>
    </p:spTree>
    <p:extLst>
      <p:ext uri="{BB962C8B-B14F-4D97-AF65-F5344CB8AC3E}">
        <p14:creationId xmlns:p14="http://schemas.microsoft.com/office/powerpoint/2010/main" val="2174257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4" descr="Department for Education">
            <a:extLst>
              <a:ext uri="{FF2B5EF4-FFF2-40B4-BE49-F238E27FC236}">
                <a16:creationId xmlns:a16="http://schemas.microsoft.com/office/drawing/2014/main" id="{6A8D118D-2BCC-4257-AFED-B794C7C526CA}"/>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481166" y="2324658"/>
            <a:ext cx="5472061" cy="790775"/>
          </a:xfrm>
        </p:spPr>
        <p:txBody>
          <a:bodyPr lIns="0" tIns="0" rIns="0" bIns="0" anchor="b" anchorCtr="0">
            <a:noAutofit/>
          </a:bodyPr>
          <a:lstStyle>
            <a:lvl1pPr algn="l">
              <a:lnSpc>
                <a:spcPct val="85000"/>
              </a:lnSpc>
              <a:defRPr sz="4000" b="1" cap="none" baseline="0">
                <a:solidFill>
                  <a:schemeClr val="tx1"/>
                </a:solidFill>
                <a:latin typeface="+mj-lt"/>
              </a:defRPr>
            </a:lvl1pPr>
          </a:lstStyle>
          <a:p>
            <a:r>
              <a:rPr lang="en-US"/>
              <a:t>Title </a:t>
            </a:r>
          </a:p>
        </p:txBody>
      </p:sp>
      <p:sp>
        <p:nvSpPr>
          <p:cNvPr id="6" name="Text Placeholder 5">
            <a:extLst>
              <a:ext uri="{FF2B5EF4-FFF2-40B4-BE49-F238E27FC236}">
                <a16:creationId xmlns:a16="http://schemas.microsoft.com/office/drawing/2014/main" id="{9CD4B75E-DBEF-4869-8866-2D0CD8203D7F}"/>
              </a:ext>
            </a:extLst>
          </p:cNvPr>
          <p:cNvSpPr>
            <a:spLocks noGrp="1"/>
          </p:cNvSpPr>
          <p:nvPr>
            <p:ph type="body" sz="quarter" idx="10" hasCustomPrompt="1"/>
          </p:nvPr>
        </p:nvSpPr>
        <p:spPr>
          <a:xfrm>
            <a:off x="481166" y="6253382"/>
            <a:ext cx="2422247" cy="374650"/>
          </a:xfrm>
        </p:spPr>
        <p:txBody>
          <a:bodyPr lIns="0" tIns="0" rIns="0" bIns="0">
            <a:noAutofit/>
          </a:bodyPr>
          <a:lstStyle>
            <a:lvl1pPr marL="0" indent="0" algn="l">
              <a:buNone/>
              <a:defRPr sz="1200">
                <a:solidFill>
                  <a:schemeClr val="tx1"/>
                </a:solidFill>
              </a:defRPr>
            </a:lvl1pPr>
            <a:lvl5pPr marL="744101" indent="0" algn="l">
              <a:buNone/>
              <a:defRPr/>
            </a:lvl5pPr>
          </a:lstStyle>
          <a:p>
            <a:pPr lvl="0"/>
            <a:r>
              <a:rPr lang="en-GB"/>
              <a:t>Month YYYY</a:t>
            </a:r>
          </a:p>
        </p:txBody>
      </p:sp>
      <p:sp>
        <p:nvSpPr>
          <p:cNvPr id="4" name="Text Placeholder 3">
            <a:extLst>
              <a:ext uri="{FF2B5EF4-FFF2-40B4-BE49-F238E27FC236}">
                <a16:creationId xmlns:a16="http://schemas.microsoft.com/office/drawing/2014/main" id="{310D9DD1-0B8F-492B-872E-711A3C7027DC}"/>
              </a:ext>
            </a:extLst>
          </p:cNvPr>
          <p:cNvSpPr>
            <a:spLocks noGrp="1"/>
          </p:cNvSpPr>
          <p:nvPr>
            <p:ph type="body" sz="quarter" idx="11" hasCustomPrompt="1"/>
          </p:nvPr>
        </p:nvSpPr>
        <p:spPr>
          <a:xfrm>
            <a:off x="481166" y="3124193"/>
            <a:ext cx="5472061" cy="790776"/>
          </a:xfrm>
        </p:spPr>
        <p:txBody>
          <a:bodyPr lIns="0" tIns="0" rIns="0" bIns="0">
            <a:noAutofit/>
          </a:bodyPr>
          <a:lstStyle>
            <a:lvl1pPr>
              <a:defRPr sz="3600" b="0">
                <a:solidFill>
                  <a:schemeClr val="tx1"/>
                </a:solidFill>
              </a:defRPr>
            </a:lvl1pPr>
          </a:lstStyle>
          <a:p>
            <a:pPr lvl="0"/>
            <a:r>
              <a:rPr lang="en-US"/>
              <a:t>Subtitle</a:t>
            </a:r>
          </a:p>
        </p:txBody>
      </p:sp>
    </p:spTree>
    <p:extLst>
      <p:ext uri="{BB962C8B-B14F-4D97-AF65-F5344CB8AC3E}">
        <p14:creationId xmlns:p14="http://schemas.microsoft.com/office/powerpoint/2010/main" val="162504599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slid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p:txBody>
          <a:bodyPr/>
          <a:lstStyle/>
          <a:p>
            <a:r>
              <a:rPr lang="en-US"/>
              <a:t>Click to edit title</a:t>
            </a:r>
            <a:endParaRPr lang="en-GB"/>
          </a:p>
        </p:txBody>
      </p:sp>
      <p:sp>
        <p:nvSpPr>
          <p:cNvPr id="15" name="Footer Placeholder 14">
            <a:extLst>
              <a:ext uri="{FF2B5EF4-FFF2-40B4-BE49-F238E27FC236}">
                <a16:creationId xmlns:a16="http://schemas.microsoft.com/office/drawing/2014/main" id="{25D7DA47-9A89-48CB-829C-3D9A4879EB16}"/>
              </a:ext>
            </a:extLst>
          </p:cNvPr>
          <p:cNvSpPr>
            <a:spLocks noGrp="1"/>
          </p:cNvSpPr>
          <p:nvPr>
            <p:ph type="ftr" sz="quarter" idx="10"/>
          </p:nvPr>
        </p:nvSpPr>
        <p:spPr/>
        <p:txBody>
          <a:bodyPr/>
          <a:lstStyle/>
          <a:p>
            <a:endParaRPr lang="en-GB" noProof="0" dirty="0"/>
          </a:p>
        </p:txBody>
      </p:sp>
      <p:sp>
        <p:nvSpPr>
          <p:cNvPr id="16" name="Slide Number Placeholder 15">
            <a:extLst>
              <a:ext uri="{FF2B5EF4-FFF2-40B4-BE49-F238E27FC236}">
                <a16:creationId xmlns:a16="http://schemas.microsoft.com/office/drawing/2014/main" id="{E0539D99-764F-4E3A-A750-F4EE808509D6}"/>
              </a:ext>
            </a:extLst>
          </p:cNvPr>
          <p:cNvSpPr>
            <a:spLocks noGrp="1"/>
          </p:cNvSpPr>
          <p:nvPr>
            <p:ph type="sldNum" sz="quarter" idx="11"/>
          </p:nvPr>
        </p:nvSpPr>
        <p:spPr/>
        <p:txBody>
          <a:bodyPr/>
          <a:lstStyle/>
          <a:p>
            <a:fld id="{4FAB73BC-B049-4115-A692-8D63A059BFB8}" type="slidenum">
              <a:rPr lang="en-GB" smtClean="0"/>
              <a:pPr/>
              <a:t>‹#›</a:t>
            </a:fld>
            <a:endParaRPr lang="en-GB" dirty="0"/>
          </a:p>
        </p:txBody>
      </p:sp>
      <p:sp>
        <p:nvSpPr>
          <p:cNvPr id="8" name="Content Placeholder 7">
            <a:extLst>
              <a:ext uri="{FF2B5EF4-FFF2-40B4-BE49-F238E27FC236}">
                <a16:creationId xmlns:a16="http://schemas.microsoft.com/office/drawing/2014/main" id="{41D13415-7349-4248-AADB-203192A0296E}"/>
              </a:ext>
            </a:extLst>
          </p:cNvPr>
          <p:cNvSpPr>
            <a:spLocks noGrp="1"/>
          </p:cNvSpPr>
          <p:nvPr>
            <p:ph sz="quarter" idx="12"/>
          </p:nvPr>
        </p:nvSpPr>
        <p:spPr>
          <a:xfrm>
            <a:off x="590400" y="1418399"/>
            <a:ext cx="7986713" cy="4566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44938084"/>
      </p:ext>
    </p:extLst>
  </p:cSld>
  <p:clrMapOvr>
    <a:masterClrMapping/>
  </p:clrMapOvr>
  <p:hf hdr="0" ftr="0" dt="0"/>
  <p:extLst>
    <p:ext uri="{DCECCB84-F9BA-43D5-87BE-67443E8EF086}">
      <p15:sldGuideLst xmlns:p15="http://schemas.microsoft.com/office/powerpoint/2012/main">
        <p15:guide id="1" orient="horz" pos="377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E0A0341-7E01-4E2B-B680-25C5FB54F4C3}" type="datetimeFigureOut">
              <a:rPr lang="en-GB" smtClean="0"/>
              <a:t>02/01/2024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46D0B93-E06F-465D-A93A-BBA004425652}" type="slidenum">
              <a:rPr lang="en-GB" smtClean="0"/>
              <a:t>‹#›</a:t>
            </a:fld>
            <a:endParaRPr lang="en-GB" dirty="0"/>
          </a:p>
        </p:txBody>
      </p:sp>
    </p:spTree>
    <p:extLst>
      <p:ext uri="{BB962C8B-B14F-4D97-AF65-F5344CB8AC3E}">
        <p14:creationId xmlns:p14="http://schemas.microsoft.com/office/powerpoint/2010/main" val="1054805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0A0341-7E01-4E2B-B680-25C5FB54F4C3}" type="datetimeFigureOut">
              <a:rPr lang="en-GB" smtClean="0"/>
              <a:t>02/01/2024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46D0B93-E06F-465D-A93A-BBA004425652}" type="slidenum">
              <a:rPr lang="en-GB" smtClean="0"/>
              <a:t>‹#›</a:t>
            </a:fld>
            <a:endParaRPr lang="en-GB" dirty="0"/>
          </a:p>
        </p:txBody>
      </p:sp>
    </p:spTree>
    <p:extLst>
      <p:ext uri="{BB962C8B-B14F-4D97-AF65-F5344CB8AC3E}">
        <p14:creationId xmlns:p14="http://schemas.microsoft.com/office/powerpoint/2010/main" val="211853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E0A0341-7E01-4E2B-B680-25C5FB54F4C3}" type="datetimeFigureOut">
              <a:rPr lang="en-GB" smtClean="0"/>
              <a:t>02/01/2024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46D0B93-E06F-465D-A93A-BBA004425652}" type="slidenum">
              <a:rPr lang="en-GB" smtClean="0"/>
              <a:t>‹#›</a:t>
            </a:fld>
            <a:endParaRPr lang="en-GB" dirty="0"/>
          </a:p>
        </p:txBody>
      </p:sp>
    </p:spTree>
    <p:extLst>
      <p:ext uri="{BB962C8B-B14F-4D97-AF65-F5344CB8AC3E}">
        <p14:creationId xmlns:p14="http://schemas.microsoft.com/office/powerpoint/2010/main" val="29457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E0A0341-7E01-4E2B-B680-25C5FB54F4C3}" type="datetimeFigureOut">
              <a:rPr lang="en-GB" smtClean="0"/>
              <a:t>02/01/2024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846D0B93-E06F-465D-A93A-BBA004425652}" type="slidenum">
              <a:rPr lang="en-GB" smtClean="0"/>
              <a:t>‹#›</a:t>
            </a:fld>
            <a:endParaRPr lang="en-GB" dirty="0"/>
          </a:p>
        </p:txBody>
      </p:sp>
    </p:spTree>
    <p:extLst>
      <p:ext uri="{BB962C8B-B14F-4D97-AF65-F5344CB8AC3E}">
        <p14:creationId xmlns:p14="http://schemas.microsoft.com/office/powerpoint/2010/main" val="2823380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E0A0341-7E01-4E2B-B680-25C5FB54F4C3}" type="datetimeFigureOut">
              <a:rPr lang="en-GB" smtClean="0"/>
              <a:t>02/01/2024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46D0B93-E06F-465D-A93A-BBA004425652}" type="slidenum">
              <a:rPr lang="en-GB" smtClean="0"/>
              <a:t>‹#›</a:t>
            </a:fld>
            <a:endParaRPr lang="en-GB" dirty="0"/>
          </a:p>
        </p:txBody>
      </p:sp>
    </p:spTree>
    <p:extLst>
      <p:ext uri="{BB962C8B-B14F-4D97-AF65-F5344CB8AC3E}">
        <p14:creationId xmlns:p14="http://schemas.microsoft.com/office/powerpoint/2010/main" val="4150408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0A0341-7E01-4E2B-B680-25C5FB54F4C3}" type="datetimeFigureOut">
              <a:rPr lang="en-GB" smtClean="0"/>
              <a:t>02/01/2024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846D0B93-E06F-465D-A93A-BBA004425652}" type="slidenum">
              <a:rPr lang="en-GB" smtClean="0"/>
              <a:t>‹#›</a:t>
            </a:fld>
            <a:endParaRPr lang="en-GB" dirty="0"/>
          </a:p>
        </p:txBody>
      </p:sp>
    </p:spTree>
    <p:extLst>
      <p:ext uri="{BB962C8B-B14F-4D97-AF65-F5344CB8AC3E}">
        <p14:creationId xmlns:p14="http://schemas.microsoft.com/office/powerpoint/2010/main" val="1948175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0A0341-7E01-4E2B-B680-25C5FB54F4C3}" type="datetimeFigureOut">
              <a:rPr lang="en-GB" smtClean="0"/>
              <a:t>02/01/2024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46D0B93-E06F-465D-A93A-BBA004425652}" type="slidenum">
              <a:rPr lang="en-GB" smtClean="0"/>
              <a:t>‹#›</a:t>
            </a:fld>
            <a:endParaRPr lang="en-GB" dirty="0"/>
          </a:p>
        </p:txBody>
      </p:sp>
    </p:spTree>
    <p:extLst>
      <p:ext uri="{BB962C8B-B14F-4D97-AF65-F5344CB8AC3E}">
        <p14:creationId xmlns:p14="http://schemas.microsoft.com/office/powerpoint/2010/main" val="2742922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0A0341-7E01-4E2B-B680-25C5FB54F4C3}" type="datetimeFigureOut">
              <a:rPr lang="en-GB" smtClean="0"/>
              <a:t>02/01/2024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46D0B93-E06F-465D-A93A-BBA004425652}" type="slidenum">
              <a:rPr lang="en-GB" smtClean="0"/>
              <a:t>‹#›</a:t>
            </a:fld>
            <a:endParaRPr lang="en-GB" dirty="0"/>
          </a:p>
        </p:txBody>
      </p:sp>
    </p:spTree>
    <p:extLst>
      <p:ext uri="{BB962C8B-B14F-4D97-AF65-F5344CB8AC3E}">
        <p14:creationId xmlns:p14="http://schemas.microsoft.com/office/powerpoint/2010/main" val="1402732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0A0341-7E01-4E2B-B680-25C5FB54F4C3}" type="datetimeFigureOut">
              <a:rPr lang="en-GB" smtClean="0"/>
              <a:t>02/01/2024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D0B93-E06F-465D-A93A-BBA004425652}" type="slidenum">
              <a:rPr lang="en-GB" smtClean="0"/>
              <a:t>‹#›</a:t>
            </a:fld>
            <a:endParaRPr lang="en-GB" dirty="0"/>
          </a:p>
        </p:txBody>
      </p:sp>
    </p:spTree>
    <p:extLst>
      <p:ext uri="{BB962C8B-B14F-4D97-AF65-F5344CB8AC3E}">
        <p14:creationId xmlns:p14="http://schemas.microsoft.com/office/powerpoint/2010/main" val="3534622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vkpp.org.uk/" TargetMode="External"/><Relationship Id="rId5" Type="http://schemas.openxmlformats.org/officeDocument/2006/relationships/hyperlink" Target="mailto:Lorraine.parker@norfolk.police.uk"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hyperlink" Target="https://www.justiceinspectorates.gov.uk/hmiprobation/about-hmi-probation/about-our-work/joint-targeted-area-inspection/" TargetMode="External"/><Relationship Id="rId3" Type="http://schemas.openxmlformats.org/officeDocument/2006/relationships/image" Target="../media/image6.jpeg"/><Relationship Id="rId7" Type="http://schemas.openxmlformats.org/officeDocument/2006/relationships/hyperlink" Target="https://www.cps.gov.uk/publication/protocol-liaison-and-information-exchange-when-criminal-proceedings-coincide-child"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library.college.police.uk/docs/NPCC/Major-Crime-Investigation-Manual-Nov-2021.pdf" TargetMode="External"/><Relationship Id="rId5" Type="http://schemas.openxmlformats.org/officeDocument/2006/relationships/hyperlink" Target="https://www.vkpp.org.uk/publications/publications-and-reports/reports/independent-scrutiny-and-local-safeguarding-children-partnership-arrangements-august-2022/" TargetMode="External"/><Relationship Id="rId10" Type="http://schemas.openxmlformats.org/officeDocument/2006/relationships/hyperlink" Target="https://assets.publishing.service.gov.uk/government/uploads/system/uploads/attachment_data/file/987928/Wood_Review_of_multi-agency_safeguarding_arrangements_2021.pdf" TargetMode="External"/><Relationship Id="rId4" Type="http://schemas.openxmlformats.org/officeDocument/2006/relationships/image" Target="../media/image3.png"/><Relationship Id="rId9" Type="http://schemas.openxmlformats.org/officeDocument/2006/relationships/hyperlink" Target="https://assets.publishing.service.gov.uk/government/uploads/system/uploads/attachment_data/file/526329/Alan_Wood_review.pdf"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hyperlink" Target="https://assets.publishing.service.gov.uk/government/uploads/system/uploads/attachment_data/file/1147317/Children_s_social_care_stable_homes_consultation_February_2023.pdf" TargetMode="External"/><Relationship Id="rId3" Type="http://schemas.openxmlformats.org/officeDocument/2006/relationships/image" Target="../media/image6.jpeg"/><Relationship Id="rId7" Type="http://schemas.openxmlformats.org/officeDocument/2006/relationships/hyperlink" Target="https://assets.publishing.service.gov.uk/government/uploads/system/uploads/attachment_data/file/779401/Working_Together_to_Safeguard-Children.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legislation.gov.uk/ukpga/2017/16/part/1/chapter/2/crossheading/local-arrangements-for-safeguarding-and-promoting-welfare-of-children/enacted" TargetMode="External"/><Relationship Id="rId5" Type="http://schemas.openxmlformats.org/officeDocument/2006/relationships/hyperlink" Target="Children%20and%20Social%20Work%20Act%202017" TargetMode="External"/><Relationship Id="rId10" Type="http://schemas.openxmlformats.org/officeDocument/2006/relationships/hyperlink" Target="https://www.gov.uk/government/publications/national-review-into-the-murders-of-arthur-labinjo-hughes-and-star-hobson" TargetMode="External"/><Relationship Id="rId4" Type="http://schemas.openxmlformats.org/officeDocument/2006/relationships/image" Target="../media/image3.png"/><Relationship Id="rId9" Type="http://schemas.openxmlformats.org/officeDocument/2006/relationships/hyperlink" Target="https://www.gov.uk/government/publications/child-safeguarding-practice-review-panel-practice-guid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OCC Shared Data\Force Executive\Force Executive - Public\Vulnerability Coordination Centre\Administration\Logo\Final Logo (new 2018)-01-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99" y="5755291"/>
            <a:ext cx="9153500" cy="113638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6228184" y="116632"/>
            <a:ext cx="2752186" cy="1023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755576" y="1268761"/>
            <a:ext cx="7704856" cy="4278094"/>
          </a:xfrm>
          <a:prstGeom prst="rect">
            <a:avLst/>
          </a:prstGeom>
        </p:spPr>
        <p:txBody>
          <a:bodyPr wrap="square">
            <a:spAutoFit/>
          </a:bodyPr>
          <a:lstStyle/>
          <a:p>
            <a:endParaRPr lang="en-US" sz="2800" b="1" dirty="0"/>
          </a:p>
          <a:p>
            <a:r>
              <a:rPr lang="en-US" sz="2800" dirty="0">
                <a:solidFill>
                  <a:schemeClr val="tx1">
                    <a:lumMod val="65000"/>
                    <a:lumOff val="35000"/>
                  </a:schemeClr>
                </a:solidFill>
                <a:latin typeface="Arial" panose="020B0604020202020204" pitchFamily="34" charset="0"/>
                <a:cs typeface="Arial" panose="020B0604020202020204" pitchFamily="34" charset="0"/>
              </a:rPr>
              <a:t>Strategic Leadership </a:t>
            </a:r>
          </a:p>
          <a:p>
            <a:r>
              <a:rPr lang="en-US" sz="2800" dirty="0">
                <a:solidFill>
                  <a:schemeClr val="tx1">
                    <a:lumMod val="65000"/>
                    <a:lumOff val="35000"/>
                  </a:schemeClr>
                </a:solidFill>
                <a:latin typeface="Arial" panose="020B0604020202020204" pitchFamily="34" charset="0"/>
                <a:cs typeface="Arial" panose="020B0604020202020204" pitchFamily="34" charset="0"/>
              </a:rPr>
              <a:t>Local and National Safeguarding Children Arrangements </a:t>
            </a:r>
          </a:p>
          <a:p>
            <a:endParaRPr lang="en-US" sz="2000" dirty="0">
              <a:solidFill>
                <a:schemeClr val="tx1">
                  <a:lumMod val="65000"/>
                  <a:lumOff val="35000"/>
                </a:schemeClr>
              </a:solidFill>
              <a:latin typeface="Arial" panose="020B0604020202020204" pitchFamily="34" charset="0"/>
              <a:cs typeface="Arial" panose="020B0604020202020204" pitchFamily="34" charset="0"/>
            </a:endParaRPr>
          </a:p>
          <a:p>
            <a:r>
              <a:rPr lang="en-US" sz="2000" dirty="0">
                <a:solidFill>
                  <a:schemeClr val="tx1">
                    <a:lumMod val="65000"/>
                    <a:lumOff val="35000"/>
                  </a:schemeClr>
                </a:solidFill>
                <a:latin typeface="Arial" panose="020B0604020202020204" pitchFamily="34" charset="0"/>
                <a:cs typeface="Arial" panose="020B0604020202020204" pitchFamily="34" charset="0"/>
              </a:rPr>
              <a:t>Lorraine Parker Policing Facilitator Child Safeguarding Reforms (England)  Vulnerability Knowledge and Practice Programme</a:t>
            </a:r>
          </a:p>
          <a:p>
            <a:r>
              <a:rPr lang="en-US" sz="2000" dirty="0">
                <a:solidFill>
                  <a:schemeClr val="tx1">
                    <a:lumMod val="65000"/>
                    <a:lumOff val="35000"/>
                  </a:schemeClr>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Lorraine.parker@norfolk.police.uk</a:t>
            </a:r>
            <a:endParaRPr lang="en-US" sz="2000" dirty="0">
              <a:solidFill>
                <a:schemeClr val="tx1">
                  <a:lumMod val="65000"/>
                  <a:lumOff val="35000"/>
                </a:schemeClr>
              </a:solidFill>
              <a:latin typeface="Arial" panose="020B0604020202020204" pitchFamily="34" charset="0"/>
              <a:cs typeface="Arial" panose="020B0604020202020204" pitchFamily="34" charset="0"/>
            </a:endParaRPr>
          </a:p>
          <a:p>
            <a:endParaRPr lang="en-US" sz="2000" dirty="0">
              <a:solidFill>
                <a:schemeClr val="tx1">
                  <a:lumMod val="65000"/>
                  <a:lumOff val="35000"/>
                </a:schemeClr>
              </a:solidFill>
              <a:latin typeface="Arial" panose="020B0604020202020204" pitchFamily="34" charset="0"/>
              <a:cs typeface="Arial" panose="020B0604020202020204" pitchFamily="34" charset="0"/>
            </a:endParaRPr>
          </a:p>
          <a:p>
            <a:r>
              <a:rPr lang="en-GB" sz="2000" dirty="0">
                <a:solidFill>
                  <a:schemeClr val="tx1">
                    <a:lumMod val="65000"/>
                    <a:lumOff val="35000"/>
                  </a:schemeClr>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Vulnerability Knowledge and Practice Programme (VKPP)​</a:t>
            </a:r>
            <a:endParaRPr lang="en-US" sz="2000" dirty="0">
              <a:solidFill>
                <a:schemeClr val="tx1">
                  <a:lumMod val="65000"/>
                  <a:lumOff val="35000"/>
                </a:schemeClr>
              </a:solidFill>
              <a:latin typeface="Arial" panose="020B0604020202020204" pitchFamily="34" charset="0"/>
              <a:cs typeface="Arial" panose="020B0604020202020204" pitchFamily="34" charset="0"/>
            </a:endParaRPr>
          </a:p>
          <a:p>
            <a:endParaRPr lang="en-US" sz="2000" dirty="0">
              <a:solidFill>
                <a:schemeClr val="tx1">
                  <a:lumMod val="65000"/>
                  <a:lumOff val="35000"/>
                </a:schemeClr>
              </a:solidFill>
              <a:latin typeface="Arial" panose="020B0604020202020204" pitchFamily="34" charset="0"/>
              <a:cs typeface="Arial" panose="020B0604020202020204" pitchFamily="34" charset="0"/>
            </a:endParaRPr>
          </a:p>
          <a:p>
            <a:r>
              <a:rPr lang="en-US" sz="2000" dirty="0">
                <a:solidFill>
                  <a:schemeClr val="tx1">
                    <a:lumMod val="65000"/>
                    <a:lumOff val="35000"/>
                  </a:schemeClr>
                </a:solidFill>
                <a:latin typeface="Arial" panose="020B0604020202020204" pitchFamily="34" charset="0"/>
                <a:cs typeface="Arial" panose="020B0604020202020204" pitchFamily="34" charset="0"/>
              </a:rPr>
              <a:t>December 2023</a:t>
            </a:r>
            <a:endParaRPr lang="en-GB" sz="2000"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2720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OCC Shared Data\Force Executive\Force Executive - Public\Vulnerability Coordination Centre\Administration\Logo\Final Logo (new 2018)-01-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876972"/>
            <a:ext cx="9144000" cy="98102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5814138" y="944724"/>
            <a:ext cx="2064140" cy="767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439652" y="1902677"/>
            <a:ext cx="6285356" cy="923330"/>
          </a:xfrm>
          <a:prstGeom prst="rect">
            <a:avLst/>
          </a:prstGeom>
        </p:spPr>
        <p:txBody>
          <a:bodyPr wrap="square">
            <a:spAutoFit/>
          </a:bodyPr>
          <a:lstStyle/>
          <a:p>
            <a:endParaRPr lang="en-GB" sz="1350" b="1" dirty="0"/>
          </a:p>
          <a:p>
            <a:endParaRPr lang="en-GB" sz="1350" b="1" dirty="0"/>
          </a:p>
          <a:p>
            <a:pPr marL="257175" indent="-257175">
              <a:buFont typeface="+mj-lt"/>
              <a:buAutoNum type="arabicPeriod"/>
            </a:pPr>
            <a:endParaRPr lang="en-GB" sz="1350" b="1" dirty="0"/>
          </a:p>
          <a:p>
            <a:endParaRPr lang="en-GB" sz="1350" b="1" dirty="0"/>
          </a:p>
        </p:txBody>
      </p:sp>
      <p:sp>
        <p:nvSpPr>
          <p:cNvPr id="5" name="Rectangle 4"/>
          <p:cNvSpPr/>
          <p:nvPr/>
        </p:nvSpPr>
        <p:spPr>
          <a:xfrm>
            <a:off x="1763688" y="2132857"/>
            <a:ext cx="5670630" cy="2793072"/>
          </a:xfrm>
          <a:prstGeom prst="rect">
            <a:avLst/>
          </a:prstGeom>
        </p:spPr>
        <p:txBody>
          <a:bodyPr wrap="square">
            <a:spAutoFit/>
          </a:bodyPr>
          <a:lstStyle/>
          <a:p>
            <a:endParaRPr lang="en-GB" sz="1350" dirty="0"/>
          </a:p>
          <a:p>
            <a:endParaRPr lang="en-GB" sz="1350" dirty="0"/>
          </a:p>
          <a:p>
            <a:endParaRPr lang="en-GB" sz="1350" dirty="0"/>
          </a:p>
          <a:p>
            <a:endParaRPr lang="en-GB" sz="1350" dirty="0"/>
          </a:p>
          <a:p>
            <a:r>
              <a:rPr lang="en-GB" sz="1350" dirty="0"/>
              <a:t> </a:t>
            </a:r>
          </a:p>
          <a:p>
            <a:endParaRPr lang="en-GB" sz="1350" dirty="0"/>
          </a:p>
          <a:p>
            <a:endParaRPr lang="en-GB" sz="1350" dirty="0"/>
          </a:p>
          <a:p>
            <a:endParaRPr lang="en-GB" sz="1350" dirty="0"/>
          </a:p>
          <a:p>
            <a:endParaRPr lang="en-GB" sz="1350" dirty="0"/>
          </a:p>
          <a:p>
            <a:endParaRPr lang="en-GB" sz="1350" dirty="0"/>
          </a:p>
          <a:p>
            <a:endParaRPr lang="en-GB" sz="1350" dirty="0"/>
          </a:p>
          <a:p>
            <a:endParaRPr lang="en-GB" sz="1350" dirty="0"/>
          </a:p>
          <a:p>
            <a:endParaRPr lang="en-GB" sz="1350" dirty="0"/>
          </a:p>
        </p:txBody>
      </p:sp>
      <p:sp>
        <p:nvSpPr>
          <p:cNvPr id="8" name="Title 7">
            <a:extLst>
              <a:ext uri="{FF2B5EF4-FFF2-40B4-BE49-F238E27FC236}">
                <a16:creationId xmlns:a16="http://schemas.microsoft.com/office/drawing/2014/main" id="{A21E7C7C-28AE-42FD-9343-AB79EC71B40F}"/>
              </a:ext>
            </a:extLst>
          </p:cNvPr>
          <p:cNvSpPr>
            <a:spLocks noGrp="1"/>
          </p:cNvSpPr>
          <p:nvPr>
            <p:ph type="title"/>
          </p:nvPr>
        </p:nvSpPr>
        <p:spPr/>
        <p:txBody>
          <a:bodyPr>
            <a:normAutofit fontScale="90000"/>
          </a:bodyPr>
          <a:lstStyle/>
          <a:p>
            <a:pPr algn="l"/>
            <a:br>
              <a:rPr lang="en-GB" sz="3000" dirty="0"/>
            </a:br>
            <a:r>
              <a:rPr lang="en-GB" sz="3000" dirty="0"/>
              <a:t>Reference</a:t>
            </a:r>
            <a:br>
              <a:rPr lang="en-GB" sz="3000" dirty="0"/>
            </a:br>
            <a:br>
              <a:rPr lang="en-GB" sz="3000" dirty="0"/>
            </a:br>
            <a:endParaRPr lang="en-GB" sz="3000" dirty="0"/>
          </a:p>
        </p:txBody>
      </p:sp>
      <p:sp>
        <p:nvSpPr>
          <p:cNvPr id="9" name="Content Placeholder 8">
            <a:extLst>
              <a:ext uri="{FF2B5EF4-FFF2-40B4-BE49-F238E27FC236}">
                <a16:creationId xmlns:a16="http://schemas.microsoft.com/office/drawing/2014/main" id="{FFE7E904-6557-4AB5-9352-8F7C9D298A5A}"/>
              </a:ext>
            </a:extLst>
          </p:cNvPr>
          <p:cNvSpPr>
            <a:spLocks noGrp="1"/>
          </p:cNvSpPr>
          <p:nvPr>
            <p:ph idx="1"/>
          </p:nvPr>
        </p:nvSpPr>
        <p:spPr>
          <a:xfrm>
            <a:off x="457200" y="1712559"/>
            <a:ext cx="7200900" cy="3461161"/>
          </a:xfrm>
        </p:spPr>
        <p:txBody>
          <a:bodyPr>
            <a:normAutofit fontScale="92500" lnSpcReduction="10000"/>
          </a:bodyPr>
          <a:lstStyle/>
          <a:p>
            <a:pPr>
              <a:buFont typeface="Wingdings" panose="05000000000000000000" pitchFamily="2" charset="2"/>
              <a:buChar char="v"/>
            </a:pPr>
            <a:endParaRPr lang="en-GB" sz="1300" b="1" dirty="0">
              <a:latin typeface="Arial" panose="020B0604020202020204" pitchFamily="34" charset="0"/>
              <a:cs typeface="Arial" panose="020B0604020202020204" pitchFamily="34" charset="0"/>
            </a:endParaRPr>
          </a:p>
          <a:p>
            <a:pPr marL="0" indent="0">
              <a:buNone/>
            </a:pPr>
            <a:r>
              <a:rPr lang="en-GB" sz="1300" dirty="0">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Independent Scrutiny and Local Safeguarding Children Partnership Arrangements – August 2022 | Vulnerability Knowledge and Practice Programme (vkpp.org.uk)</a:t>
            </a:r>
            <a:endParaRPr lang="en-GB" sz="1300" dirty="0">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endParaRPr>
          </a:p>
          <a:p>
            <a:pPr marL="0" indent="0">
              <a:buNone/>
            </a:pPr>
            <a:endParaRPr lang="en-GB" sz="1300" dirty="0">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endParaRPr>
          </a:p>
          <a:p>
            <a:pPr marL="0" indent="0">
              <a:buNone/>
            </a:pPr>
            <a:r>
              <a:rPr lang="en-GB" sz="1300" dirty="0">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Major-Crime-Investigation-Manual-Nov-2021.pdf (college.police.uk)</a:t>
            </a:r>
            <a:endParaRPr lang="en-GB" sz="1300" dirty="0">
              <a:latin typeface="Arial" panose="020B0604020202020204" pitchFamily="34" charset="0"/>
              <a:cs typeface="Arial" panose="020B0604020202020204" pitchFamily="34" charset="0"/>
            </a:endParaRPr>
          </a:p>
          <a:p>
            <a:pPr marL="0" indent="0">
              <a:buNone/>
            </a:pPr>
            <a:endParaRPr lang="en-GB" sz="1300" dirty="0">
              <a:latin typeface="Arial" panose="020B0604020202020204" pitchFamily="34" charset="0"/>
              <a:cs typeface="Arial" panose="020B0604020202020204" pitchFamily="34" charset="0"/>
            </a:endParaRPr>
          </a:p>
          <a:p>
            <a:pPr marL="0" indent="0">
              <a:buNone/>
            </a:pPr>
            <a:r>
              <a:rPr lang="en-GB" sz="1300" dirty="0">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Protocol for Liaison and Information Exchange when criminal proceedings coincide with Child Safeguarding Practice Reviews in England | The Crown Prosecution Service (cps.gov.uk)</a:t>
            </a:r>
            <a:endParaRPr lang="en-GB" sz="1300" dirty="0">
              <a:latin typeface="Arial" panose="020B0604020202020204" pitchFamily="34" charset="0"/>
              <a:cs typeface="Arial" panose="020B0604020202020204" pitchFamily="34" charset="0"/>
            </a:endParaRPr>
          </a:p>
          <a:p>
            <a:pPr marL="0" indent="0">
              <a:buNone/>
            </a:pPr>
            <a:endParaRPr lang="en-GB" sz="1300" u="sng" dirty="0">
              <a:latin typeface="Arial" panose="020B0604020202020204" pitchFamily="34" charset="0"/>
              <a:cs typeface="Arial" panose="020B0604020202020204" pitchFamily="34" charset="0"/>
            </a:endParaRPr>
          </a:p>
          <a:p>
            <a:pPr marL="0" indent="0">
              <a:buNone/>
            </a:pPr>
            <a:r>
              <a:rPr lang="en-GB" sz="1300" dirty="0">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Joint Targeted Area Inspection (JTAI) (justiceinspectorates.gov.uk)</a:t>
            </a:r>
            <a:endParaRPr lang="en-GB" sz="1300" dirty="0">
              <a:latin typeface="Arial" panose="020B0604020202020204" pitchFamily="34" charset="0"/>
              <a:cs typeface="Arial" panose="020B0604020202020204" pitchFamily="34" charset="0"/>
            </a:endParaRPr>
          </a:p>
          <a:p>
            <a:pPr marL="0" indent="0">
              <a:buNone/>
            </a:pPr>
            <a:endParaRPr lang="en-GB" sz="1300" dirty="0">
              <a:latin typeface="Arial" panose="020B0604020202020204" pitchFamily="34" charset="0"/>
              <a:cs typeface="Arial" panose="020B0604020202020204" pitchFamily="34" charset="0"/>
            </a:endParaRPr>
          </a:p>
          <a:p>
            <a:pPr marL="0" indent="0">
              <a:buNone/>
            </a:pPr>
            <a:r>
              <a:rPr lang="en-GB" sz="1300" dirty="0">
                <a:latin typeface="Arial" panose="020B0604020202020204" pitchFamily="34" charset="0"/>
                <a:cs typeface="Arial" panose="020B0604020202020204" pitchFamily="34" charset="0"/>
              </a:rPr>
              <a:t>Wood review of local safeguarding children boards 2016; </a:t>
            </a:r>
            <a:r>
              <a:rPr lang="en-GB" sz="1300" u="sng" dirty="0">
                <a:latin typeface="Arial" panose="020B0604020202020204" pitchFamily="34" charset="0"/>
                <a:cs typeface="Arial" panose="020B0604020202020204" pitchFamily="34" charset="0"/>
              </a:rPr>
              <a:t> </a:t>
            </a:r>
            <a:r>
              <a:rPr lang="en-GB" sz="1300" u="sng" dirty="0">
                <a:latin typeface="Arial" panose="020B0604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https://assets.publishing.service.gov.uk/government/uploads/system/uploads/attachment_data/file/526329/Alan_Wood_review.pdf</a:t>
            </a:r>
            <a:endParaRPr lang="en-GB" sz="1300" dirty="0">
              <a:latin typeface="Arial" panose="020B0604020202020204" pitchFamily="34" charset="0"/>
              <a:cs typeface="Arial" panose="020B0604020202020204" pitchFamily="34" charset="0"/>
            </a:endParaRPr>
          </a:p>
          <a:p>
            <a:pPr marL="0" lvl="0" indent="0">
              <a:buNone/>
            </a:pPr>
            <a:endParaRPr lang="en-GB" sz="1300" dirty="0">
              <a:latin typeface="Arial" panose="020B0604020202020204" pitchFamily="34" charset="0"/>
              <a:cs typeface="Arial" panose="020B0604020202020204" pitchFamily="34" charset="0"/>
            </a:endParaRPr>
          </a:p>
          <a:p>
            <a:pPr marL="0" lvl="0" indent="0">
              <a:buNone/>
            </a:pPr>
            <a:r>
              <a:rPr lang="en-GB" sz="1300" dirty="0">
                <a:latin typeface="Arial" panose="020B0604020202020204" pitchFamily="34" charset="0"/>
                <a:cs typeface="Arial" panose="020B0604020202020204" pitchFamily="34" charset="0"/>
              </a:rPr>
              <a:t>Wood Sector Expert Review of New Multi-Agency Arrangements 2021; </a:t>
            </a:r>
            <a:r>
              <a:rPr lang="en-GB" sz="1300" u="sng" dirty="0">
                <a:latin typeface="Arial" panose="020B060402020202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Wood Review of multi-agency safeguarding arrangements (publishing.service.gov.uk)</a:t>
            </a:r>
            <a:endParaRPr lang="en-GB" sz="1300" dirty="0">
              <a:latin typeface="Arial" panose="020B0604020202020204" pitchFamily="34" charset="0"/>
              <a:cs typeface="Arial" panose="020B0604020202020204" pitchFamily="34" charset="0"/>
            </a:endParaRPr>
          </a:p>
          <a:p>
            <a:pPr marL="0" indent="0">
              <a:buNone/>
            </a:pPr>
            <a:endParaRPr lang="en-GB" sz="1800" dirty="0">
              <a:latin typeface="Calibri" panose="020F0502020204030204" pitchFamily="34" charset="0"/>
            </a:endParaRPr>
          </a:p>
          <a:p>
            <a:pPr marL="0" lvl="0" indent="0">
              <a:buNone/>
            </a:pPr>
            <a:endParaRPr lang="en-GB" sz="1275" dirty="0">
              <a:solidFill>
                <a:srgbClr val="0070C0"/>
              </a:solidFill>
            </a:endParaRPr>
          </a:p>
          <a:p>
            <a:pPr lvl="0">
              <a:buFont typeface="Wingdings" panose="05000000000000000000" pitchFamily="2" charset="2"/>
              <a:buChar char="v"/>
            </a:pPr>
            <a:endParaRPr lang="en-GB" sz="1275" dirty="0">
              <a:solidFill>
                <a:srgbClr val="0070C0"/>
              </a:solidFill>
            </a:endParaRPr>
          </a:p>
          <a:p>
            <a:pPr lvl="0">
              <a:buFont typeface="Wingdings" panose="05000000000000000000" pitchFamily="2" charset="2"/>
              <a:buChar char="v"/>
            </a:pPr>
            <a:endParaRPr lang="en-GB" sz="1500" b="1" dirty="0">
              <a:solidFill>
                <a:srgbClr val="0000FF"/>
              </a:solidFill>
            </a:endParaRPr>
          </a:p>
          <a:p>
            <a:pPr marL="0" indent="0">
              <a:buNone/>
            </a:pPr>
            <a:endParaRPr lang="en-GB" sz="1500" u="sng" dirty="0"/>
          </a:p>
          <a:p>
            <a:endParaRPr lang="en-GB" sz="1500" u="sng" dirty="0"/>
          </a:p>
          <a:p>
            <a:endParaRPr lang="en-GB" sz="1500" dirty="0"/>
          </a:p>
        </p:txBody>
      </p:sp>
    </p:spTree>
    <p:extLst>
      <p:ext uri="{BB962C8B-B14F-4D97-AF65-F5344CB8AC3E}">
        <p14:creationId xmlns:p14="http://schemas.microsoft.com/office/powerpoint/2010/main" val="3460812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flipV="1">
            <a:off x="755576" y="244983"/>
            <a:ext cx="5112568" cy="1384995"/>
          </a:xfrm>
          <a:prstGeom prst="rect">
            <a:avLst/>
          </a:prstGeom>
        </p:spPr>
        <p:txBody>
          <a:bodyPr wrap="square">
            <a:spAutoFit/>
          </a:bodyPr>
          <a:lstStyle/>
          <a:p>
            <a:endParaRPr lang="en-US" sz="2800" b="1" dirty="0"/>
          </a:p>
          <a:p>
            <a:endParaRPr lang="en-US" sz="2800" b="1" dirty="0"/>
          </a:p>
          <a:p>
            <a:endParaRPr lang="en-GB" sz="2800" b="1" dirty="0"/>
          </a:p>
        </p:txBody>
      </p:sp>
      <p:graphicFrame>
        <p:nvGraphicFramePr>
          <p:cNvPr id="5" name="Content Placeholder 2">
            <a:extLst>
              <a:ext uri="{FF2B5EF4-FFF2-40B4-BE49-F238E27FC236}">
                <a16:creationId xmlns:a16="http://schemas.microsoft.com/office/drawing/2014/main" id="{E9F429BA-902A-4C64-BF1A-5A47FFE1B61D}"/>
              </a:ext>
            </a:extLst>
          </p:cNvPr>
          <p:cNvGraphicFramePr>
            <a:graphicFrameLocks/>
          </p:cNvGraphicFramePr>
          <p:nvPr>
            <p:extLst>
              <p:ext uri="{D42A27DB-BD31-4B8C-83A1-F6EECF244321}">
                <p14:modId xmlns:p14="http://schemas.microsoft.com/office/powerpoint/2010/main" val="1308504643"/>
              </p:ext>
            </p:extLst>
          </p:nvPr>
        </p:nvGraphicFramePr>
        <p:xfrm>
          <a:off x="514350" y="1830788"/>
          <a:ext cx="8115300" cy="26475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a:extLst>
              <a:ext uri="{FF2B5EF4-FFF2-40B4-BE49-F238E27FC236}">
                <a16:creationId xmlns:a16="http://schemas.microsoft.com/office/drawing/2014/main" id="{5F44DF4E-9521-450A-BF06-6AFDCE063FFD}"/>
              </a:ext>
            </a:extLst>
          </p:cNvPr>
          <p:cNvSpPr/>
          <p:nvPr/>
        </p:nvSpPr>
        <p:spPr>
          <a:xfrm>
            <a:off x="163630" y="553832"/>
            <a:ext cx="5344474" cy="1200329"/>
          </a:xfrm>
          <a:prstGeom prst="rect">
            <a:avLst/>
          </a:prstGeom>
        </p:spPr>
        <p:txBody>
          <a:bodyPr wrap="square">
            <a:spAutoFit/>
          </a:bodyPr>
          <a:lstStyle/>
          <a:p>
            <a:r>
              <a:rPr lang="en-GB" sz="2400" dirty="0">
                <a:solidFill>
                  <a:schemeClr val="tx1">
                    <a:lumMod val="65000"/>
                    <a:lumOff val="35000"/>
                  </a:schemeClr>
                </a:solidFill>
                <a:latin typeface="Arial" panose="020B0604020202020204" pitchFamily="34" charset="0"/>
                <a:cs typeface="Arial" panose="020B0604020202020204" pitchFamily="34" charset="0"/>
              </a:rPr>
              <a:t>Local Child Safeguarding Arrangements (England)</a:t>
            </a:r>
            <a:br>
              <a:rPr lang="en-GB" sz="2400" dirty="0">
                <a:latin typeface="Comic Sans MS" panose="030F0702030302020204" pitchFamily="66" charset="0"/>
              </a:rPr>
            </a:br>
            <a:endParaRPr lang="en-GB" sz="2400" b="1" dirty="0">
              <a:latin typeface="Comic Sans MS" panose="030F0702030302020204" pitchFamily="66" charset="0"/>
            </a:endParaRPr>
          </a:p>
        </p:txBody>
      </p:sp>
      <p:pic>
        <p:nvPicPr>
          <p:cNvPr id="6" name="Picture 5" descr="S:\OCC Shared Data\Force Executive\Force Executive - Public\Vulnerability Coordination Centre\Administration\Logo\Final Logo (new 2018)-01-01.jpg">
            <a:extLst>
              <a:ext uri="{FF2B5EF4-FFF2-40B4-BE49-F238E27FC236}">
                <a16:creationId xmlns:a16="http://schemas.microsoft.com/office/drawing/2014/main" id="{18929439-E048-4F48-A0C3-C855D830C960}"/>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499" y="5755291"/>
            <a:ext cx="9153500" cy="113638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Test logo.jpg">
            <a:extLst>
              <a:ext uri="{FF2B5EF4-FFF2-40B4-BE49-F238E27FC236}">
                <a16:creationId xmlns:a16="http://schemas.microsoft.com/office/drawing/2014/main" id="{2E6C820D-EF3A-454E-8131-CBC29237B836}"/>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380312" y="6093296"/>
            <a:ext cx="1495100" cy="645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1982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885A9-D246-4A82-ABCD-D5EA45532CAD}"/>
              </a:ext>
            </a:extLst>
          </p:cNvPr>
          <p:cNvSpPr>
            <a:spLocks noGrp="1"/>
          </p:cNvSpPr>
          <p:nvPr>
            <p:ph type="title"/>
          </p:nvPr>
        </p:nvSpPr>
        <p:spPr>
          <a:xfrm>
            <a:off x="457200" y="908720"/>
            <a:ext cx="8229600" cy="1152128"/>
          </a:xfrm>
        </p:spPr>
        <p:txBody>
          <a:bodyPr>
            <a:normAutofit fontScale="90000"/>
          </a:bodyPr>
          <a:lstStyle/>
          <a:p>
            <a:pPr algn="l"/>
            <a:br>
              <a:rPr lang="en-GB" sz="4400" dirty="0"/>
            </a:br>
            <a:r>
              <a:rPr lang="en-GB" sz="4400" dirty="0"/>
              <a:t>Leading Local Safeguarding Children’s Arrangements</a:t>
            </a:r>
            <a:br>
              <a:rPr lang="en-GB" sz="4400" dirty="0"/>
            </a:br>
            <a:endParaRPr lang="en-GB" dirty="0"/>
          </a:p>
        </p:txBody>
      </p:sp>
      <p:sp>
        <p:nvSpPr>
          <p:cNvPr id="3" name="Content Placeholder 2">
            <a:extLst>
              <a:ext uri="{FF2B5EF4-FFF2-40B4-BE49-F238E27FC236}">
                <a16:creationId xmlns:a16="http://schemas.microsoft.com/office/drawing/2014/main" id="{DAAB4AED-8C9D-428D-BE92-B303147B90B9}"/>
              </a:ext>
            </a:extLst>
          </p:cNvPr>
          <p:cNvSpPr>
            <a:spLocks noGrp="1"/>
          </p:cNvSpPr>
          <p:nvPr>
            <p:ph idx="1"/>
          </p:nvPr>
        </p:nvSpPr>
        <p:spPr/>
        <p:txBody>
          <a:bodyPr>
            <a:normAutofit/>
          </a:bodyPr>
          <a:lstStyle/>
          <a:p>
            <a:pPr marL="0" indent="0">
              <a:buNone/>
            </a:pPr>
            <a:endParaRPr lang="en-GB" sz="1800" dirty="0"/>
          </a:p>
          <a:p>
            <a:pPr marL="285750" indent="-285750">
              <a:buFont typeface="Arial" panose="020B0604020202020204" pitchFamily="34" charset="0"/>
              <a:buChar char="•"/>
            </a:pPr>
            <a:endParaRPr lang="en-GB" sz="1800" dirty="0"/>
          </a:p>
          <a:p>
            <a:pPr algn="ctr"/>
            <a:endParaRPr lang="en-GB" sz="1800" b="1" dirty="0"/>
          </a:p>
          <a:p>
            <a:pPr marL="0" indent="0">
              <a:buNone/>
            </a:pPr>
            <a:r>
              <a:rPr lang="en-GB" sz="2400" dirty="0">
                <a:latin typeface="Arial" panose="020B0604020202020204" pitchFamily="34" charset="0"/>
                <a:cs typeface="Arial" panose="020B0604020202020204" pitchFamily="34" charset="0"/>
              </a:rPr>
              <a:t>Shared visions and responsibilities</a:t>
            </a:r>
          </a:p>
          <a:p>
            <a:pPr marL="0" indent="0">
              <a:buNone/>
            </a:pPr>
            <a:endParaRPr lang="en-GB" sz="2400" dirty="0">
              <a:latin typeface="Arial" panose="020B0604020202020204" pitchFamily="34" charset="0"/>
              <a:cs typeface="Arial" panose="020B0604020202020204" pitchFamily="34" charset="0"/>
            </a:endParaRPr>
          </a:p>
          <a:p>
            <a:pPr marL="0" indent="0">
              <a:buNone/>
            </a:pPr>
            <a:r>
              <a:rPr lang="en-GB" sz="2400" dirty="0">
                <a:latin typeface="Arial" panose="020B0604020202020204" pitchFamily="34" charset="0"/>
                <a:cs typeface="Arial" panose="020B0604020202020204" pitchFamily="34" charset="0"/>
              </a:rPr>
              <a:t>Accountability and delegation</a:t>
            </a:r>
          </a:p>
          <a:p>
            <a:pPr marL="0" indent="0">
              <a:buNone/>
            </a:pPr>
            <a:endParaRPr lang="en-GB" sz="2400" dirty="0">
              <a:latin typeface="Arial" panose="020B0604020202020204" pitchFamily="34" charset="0"/>
              <a:cs typeface="Arial" panose="020B0604020202020204" pitchFamily="34" charset="0"/>
            </a:endParaRPr>
          </a:p>
          <a:p>
            <a:pPr marL="0" indent="0">
              <a:buNone/>
            </a:pPr>
            <a:r>
              <a:rPr lang="en-GB" sz="2400" dirty="0">
                <a:latin typeface="Arial" panose="020B0604020202020204" pitchFamily="34" charset="0"/>
                <a:cs typeface="Arial" panose="020B0604020202020204" pitchFamily="34" charset="0"/>
              </a:rPr>
              <a:t>Enabling and unblocking</a:t>
            </a:r>
          </a:p>
          <a:p>
            <a:pPr marL="0" indent="0">
              <a:buNone/>
            </a:pPr>
            <a:endParaRPr lang="en-GB" sz="2400" dirty="0">
              <a:latin typeface="Arial" panose="020B0604020202020204" pitchFamily="34" charset="0"/>
              <a:cs typeface="Arial" panose="020B0604020202020204" pitchFamily="34" charset="0"/>
            </a:endParaRPr>
          </a:p>
          <a:p>
            <a:pPr marL="0" indent="0">
              <a:buNone/>
            </a:pPr>
            <a:r>
              <a:rPr lang="en-GB" sz="2400" dirty="0">
                <a:latin typeface="Arial" panose="020B0604020202020204" pitchFamily="34" charset="0"/>
                <a:cs typeface="Arial" panose="020B0604020202020204" pitchFamily="34" charset="0"/>
              </a:rPr>
              <a:t>Assurance</a:t>
            </a:r>
          </a:p>
          <a:p>
            <a:pPr marL="0" indent="0" algn="ctr">
              <a:buNone/>
            </a:pPr>
            <a:endParaRPr lang="en-GB" dirty="0"/>
          </a:p>
          <a:p>
            <a:pPr marL="0" indent="0" algn="ctr">
              <a:buNone/>
            </a:pPr>
            <a:endParaRPr lang="en-GB" dirty="0"/>
          </a:p>
          <a:p>
            <a:endParaRPr lang="en-GB" dirty="0"/>
          </a:p>
        </p:txBody>
      </p:sp>
      <p:pic>
        <p:nvPicPr>
          <p:cNvPr id="4" name="Picture 3" descr="S:\OCC Shared Data\Force Executive\Force Executive - Public\Vulnerability Coordination Centre\Administration\Logo\Final Logo (new 2018)-01-01.jpg">
            <a:extLst>
              <a:ext uri="{FF2B5EF4-FFF2-40B4-BE49-F238E27FC236}">
                <a16:creationId xmlns:a16="http://schemas.microsoft.com/office/drawing/2014/main" id="{B717B14E-C76B-419C-BA60-B0DC494E463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99" y="5755291"/>
            <a:ext cx="9153500" cy="113638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Test logo.jpg">
            <a:extLst>
              <a:ext uri="{FF2B5EF4-FFF2-40B4-BE49-F238E27FC236}">
                <a16:creationId xmlns:a16="http://schemas.microsoft.com/office/drawing/2014/main" id="{D8AA5222-2BE2-4C70-865F-E086624C098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80312" y="6093296"/>
            <a:ext cx="1495100" cy="645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5052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OCC Shared Data\Force Executive\Force Executive - Public\Vulnerability Coordination Centre\Administration\Logo\Final Logo (new 2018)-01-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99" y="5755291"/>
            <a:ext cx="9153500" cy="113638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147742" y="328598"/>
            <a:ext cx="2752186" cy="1023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95536" y="1393902"/>
            <a:ext cx="3600399" cy="1200329"/>
          </a:xfrm>
          <a:prstGeom prst="rect">
            <a:avLst/>
          </a:prstGeom>
        </p:spPr>
        <p:txBody>
          <a:bodyPr wrap="square">
            <a:spAutoFit/>
          </a:bodyPr>
          <a:lstStyle/>
          <a:p>
            <a:endParaRPr lang="en-US" b="1" dirty="0"/>
          </a:p>
          <a:p>
            <a:r>
              <a:rPr lang="en-GB" dirty="0"/>
              <a:t>  </a:t>
            </a:r>
            <a:endParaRPr lang="en-GB" b="1" dirty="0"/>
          </a:p>
          <a:p>
            <a:pPr marL="285750" indent="-285750">
              <a:buFont typeface="Wingdings" panose="05000000000000000000" pitchFamily="2" charset="2"/>
              <a:buChar char="v"/>
            </a:pPr>
            <a:endParaRPr lang="en-GB" b="1" dirty="0"/>
          </a:p>
          <a:p>
            <a:endParaRPr lang="en-US" b="1" dirty="0"/>
          </a:p>
        </p:txBody>
      </p:sp>
      <p:sp>
        <p:nvSpPr>
          <p:cNvPr id="2" name="Rectangle 1">
            <a:extLst>
              <a:ext uri="{FF2B5EF4-FFF2-40B4-BE49-F238E27FC236}">
                <a16:creationId xmlns:a16="http://schemas.microsoft.com/office/drawing/2014/main" id="{FBB4A116-D04C-4BF9-A4EC-F358EF9204C7}"/>
              </a:ext>
            </a:extLst>
          </p:cNvPr>
          <p:cNvSpPr/>
          <p:nvPr/>
        </p:nvSpPr>
        <p:spPr>
          <a:xfrm>
            <a:off x="539552" y="383759"/>
            <a:ext cx="3208590" cy="4431983"/>
          </a:xfrm>
          <a:prstGeom prst="rect">
            <a:avLst/>
          </a:prstGeom>
        </p:spPr>
        <p:txBody>
          <a:bodyPr wrap="square">
            <a:spAutoFit/>
          </a:bodyPr>
          <a:lstStyle/>
          <a:p>
            <a:endParaRPr lang="en-GB" b="1" dirty="0"/>
          </a:p>
          <a:p>
            <a:endParaRPr lang="en-GB" b="1" dirty="0">
              <a:latin typeface="Arial" panose="020B0604020202020204" pitchFamily="34" charset="0"/>
              <a:cs typeface="Arial" panose="020B0604020202020204" pitchFamily="34" charset="0"/>
            </a:endParaRPr>
          </a:p>
          <a:p>
            <a:endParaRPr lang="en-GB" sz="2800" dirty="0">
              <a:solidFill>
                <a:schemeClr val="tx1">
                  <a:lumMod val="65000"/>
                  <a:lumOff val="35000"/>
                </a:schemeClr>
              </a:solidFill>
              <a:latin typeface="Arial" panose="020B0604020202020204" pitchFamily="34" charset="0"/>
              <a:cs typeface="Arial" panose="020B0604020202020204" pitchFamily="34" charset="0"/>
            </a:endParaRPr>
          </a:p>
          <a:p>
            <a:endParaRPr lang="en-GB" sz="2800" dirty="0">
              <a:solidFill>
                <a:schemeClr val="tx1">
                  <a:lumMod val="65000"/>
                  <a:lumOff val="35000"/>
                </a:schemeClr>
              </a:solidFill>
              <a:latin typeface="Arial" panose="020B0604020202020204" pitchFamily="34" charset="0"/>
              <a:cs typeface="Arial" panose="020B0604020202020204" pitchFamily="34" charset="0"/>
            </a:endParaRPr>
          </a:p>
          <a:p>
            <a:endParaRPr lang="en-GB" sz="2800" dirty="0">
              <a:solidFill>
                <a:schemeClr val="tx1">
                  <a:lumMod val="65000"/>
                  <a:lumOff val="35000"/>
                </a:schemeClr>
              </a:solidFill>
              <a:latin typeface="Arial" panose="020B0604020202020204" pitchFamily="34" charset="0"/>
              <a:cs typeface="Arial" panose="020B0604020202020204" pitchFamily="34" charset="0"/>
            </a:endParaRPr>
          </a:p>
          <a:p>
            <a:r>
              <a:rPr lang="en-GB" sz="3600" dirty="0">
                <a:solidFill>
                  <a:schemeClr val="tx1">
                    <a:lumMod val="65000"/>
                    <a:lumOff val="35000"/>
                  </a:schemeClr>
                </a:solidFill>
                <a:latin typeface="Arial" panose="020B0604020202020204" pitchFamily="34" charset="0"/>
                <a:cs typeface="Arial" panose="020B0604020202020204" pitchFamily="34" charset="0"/>
              </a:rPr>
              <a:t>Leadership, accountability </a:t>
            </a:r>
          </a:p>
          <a:p>
            <a:r>
              <a:rPr lang="en-GB" sz="3600" dirty="0">
                <a:solidFill>
                  <a:schemeClr val="tx1">
                    <a:lumMod val="65000"/>
                    <a:lumOff val="35000"/>
                  </a:schemeClr>
                </a:solidFill>
                <a:latin typeface="Arial" panose="020B0604020202020204" pitchFamily="34" charset="0"/>
                <a:cs typeface="Arial" panose="020B0604020202020204" pitchFamily="34" charset="0"/>
              </a:rPr>
              <a:t>and </a:t>
            </a:r>
          </a:p>
          <a:p>
            <a:r>
              <a:rPr lang="en-GB" sz="3600" dirty="0">
                <a:solidFill>
                  <a:schemeClr val="tx1">
                    <a:lumMod val="65000"/>
                    <a:lumOff val="35000"/>
                  </a:schemeClr>
                </a:solidFill>
                <a:latin typeface="Arial" panose="020B0604020202020204" pitchFamily="34" charset="0"/>
                <a:cs typeface="Arial" panose="020B0604020202020204" pitchFamily="34" charset="0"/>
              </a:rPr>
              <a:t>delegation</a:t>
            </a:r>
            <a:endParaRPr lang="en-GB" sz="3600" b="1" dirty="0">
              <a:latin typeface="Arial" panose="020B0604020202020204" pitchFamily="34" charset="0"/>
              <a:cs typeface="Arial" panose="020B0604020202020204" pitchFamily="34" charset="0"/>
            </a:endParaRPr>
          </a:p>
          <a:p>
            <a:endParaRPr lang="en-GB" b="1" dirty="0"/>
          </a:p>
        </p:txBody>
      </p:sp>
      <p:sp>
        <p:nvSpPr>
          <p:cNvPr id="4" name="Rectangle 3">
            <a:extLst>
              <a:ext uri="{FF2B5EF4-FFF2-40B4-BE49-F238E27FC236}">
                <a16:creationId xmlns:a16="http://schemas.microsoft.com/office/drawing/2014/main" id="{7EFCFAA5-B0BA-4D3B-9FEF-8DFC54D97053}"/>
              </a:ext>
            </a:extLst>
          </p:cNvPr>
          <p:cNvSpPr/>
          <p:nvPr/>
        </p:nvSpPr>
        <p:spPr>
          <a:xfrm>
            <a:off x="251520" y="2014974"/>
            <a:ext cx="3905173" cy="1200329"/>
          </a:xfrm>
          <a:prstGeom prst="rect">
            <a:avLst/>
          </a:prstGeom>
        </p:spPr>
        <p:txBody>
          <a:bodyPr wrap="square">
            <a:spAutoFit/>
          </a:bodyPr>
          <a:lstStyle/>
          <a:p>
            <a:endParaRPr lang="en-GB" dirty="0"/>
          </a:p>
          <a:p>
            <a:endParaRPr lang="en-GB" dirty="0"/>
          </a:p>
          <a:p>
            <a:endParaRPr lang="en-GB" dirty="0"/>
          </a:p>
          <a:p>
            <a:endParaRPr lang="en-GB" dirty="0"/>
          </a:p>
        </p:txBody>
      </p:sp>
      <p:pic>
        <p:nvPicPr>
          <p:cNvPr id="9" name="Picture 8">
            <a:extLst>
              <a:ext uri="{FF2B5EF4-FFF2-40B4-BE49-F238E27FC236}">
                <a16:creationId xmlns:a16="http://schemas.microsoft.com/office/drawing/2014/main" id="{5F73807F-564B-4BBA-A6FD-FF8CFD5FAF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10273" y="1178595"/>
            <a:ext cx="4987307" cy="4308872"/>
          </a:xfrm>
          <a:prstGeom prst="rect">
            <a:avLst/>
          </a:prstGeom>
        </p:spPr>
      </p:pic>
    </p:spTree>
    <p:extLst>
      <p:ext uri="{BB962C8B-B14F-4D97-AF65-F5344CB8AC3E}">
        <p14:creationId xmlns:p14="http://schemas.microsoft.com/office/powerpoint/2010/main" val="3935925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9FBB2-3AAC-F636-5816-9441CB621BAB}"/>
              </a:ext>
            </a:extLst>
          </p:cNvPr>
          <p:cNvSpPr>
            <a:spLocks noGrp="1"/>
          </p:cNvSpPr>
          <p:nvPr>
            <p:ph type="title"/>
          </p:nvPr>
        </p:nvSpPr>
        <p:spPr/>
        <p:txBody>
          <a:bodyPr>
            <a:normAutofit fontScale="90000"/>
          </a:bodyPr>
          <a:lstStyle/>
          <a:p>
            <a:br>
              <a:rPr lang="en-GB" dirty="0"/>
            </a:br>
            <a:r>
              <a:rPr lang="en-GB" dirty="0"/>
              <a:t>Next steps; Stable Homes Built on Love</a:t>
            </a:r>
            <a:br>
              <a:rPr lang="en-GB" dirty="0"/>
            </a:br>
            <a:endParaRPr lang="en-GB" dirty="0"/>
          </a:p>
        </p:txBody>
      </p:sp>
      <p:sp>
        <p:nvSpPr>
          <p:cNvPr id="3" name="Slide Number Placeholder 2">
            <a:extLst>
              <a:ext uri="{FF2B5EF4-FFF2-40B4-BE49-F238E27FC236}">
                <a16:creationId xmlns:a16="http://schemas.microsoft.com/office/drawing/2014/main" id="{A056278B-C0C8-1913-20AA-9416D634109D}"/>
              </a:ext>
            </a:extLst>
          </p:cNvPr>
          <p:cNvSpPr>
            <a:spLocks noGrp="1"/>
          </p:cNvSpPr>
          <p:nvPr>
            <p:ph type="sldNum" sz="quarter" idx="11"/>
          </p:nvPr>
        </p:nvSpPr>
        <p:spPr/>
        <p:txBody>
          <a:bodyPr/>
          <a:lstStyle/>
          <a:p>
            <a:fld id="{4FAB73BC-B049-4115-A692-8D63A059BFB8}" type="slidenum">
              <a:rPr lang="en-GB" smtClean="0"/>
              <a:pPr/>
              <a:t>5</a:t>
            </a:fld>
            <a:endParaRPr lang="en-GB" dirty="0"/>
          </a:p>
        </p:txBody>
      </p:sp>
      <p:sp>
        <p:nvSpPr>
          <p:cNvPr id="4" name="Content Placeholder 3">
            <a:extLst>
              <a:ext uri="{FF2B5EF4-FFF2-40B4-BE49-F238E27FC236}">
                <a16:creationId xmlns:a16="http://schemas.microsoft.com/office/drawing/2014/main" id="{D3DF28D2-ED44-1864-4830-16947253A220}"/>
              </a:ext>
            </a:extLst>
          </p:cNvPr>
          <p:cNvSpPr>
            <a:spLocks noGrp="1"/>
          </p:cNvSpPr>
          <p:nvPr>
            <p:ph sz="quarter" idx="12"/>
          </p:nvPr>
        </p:nvSpPr>
        <p:spPr>
          <a:xfrm>
            <a:off x="659556" y="1426083"/>
            <a:ext cx="7986713" cy="4566475"/>
          </a:xfrm>
        </p:spPr>
        <p:txBody>
          <a:bodyPr>
            <a:normAutofit fontScale="47500" lnSpcReduction="20000"/>
          </a:bodyPr>
          <a:lstStyle/>
          <a:p>
            <a:pPr marL="0" indent="0">
              <a:buNone/>
            </a:pPr>
            <a:r>
              <a:rPr lang="en-GB" dirty="0">
                <a:latin typeface="Arial" panose="020B0604020202020204" pitchFamily="34" charset="0"/>
                <a:cs typeface="Arial" panose="020B0604020202020204" pitchFamily="34" charset="0"/>
              </a:rPr>
              <a:t>High response rate to Govt’s 2023 consultation on this strategy. </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Lots of interest in Chapter 2 Multi Agency Safegaurding Arrangements including;</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Role of education – will be strengthened but short of statutory change </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Leadership, Accountability and delegation – footnote to clarify the level of authority expected from Policing</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Partnership Chair – to be drawn from one of the three delegated safeguarding partners removing any independent chair carrying out that role</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Expands on the functions of Independent Scrutiny to consider impact of the arrangements and strength of local leadership</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No new burdens will be apportioned through the revision of Working Together 32023</a:t>
            </a:r>
            <a:r>
              <a:rPr lang="en-GB" dirty="0"/>
              <a:t> </a:t>
            </a:r>
          </a:p>
          <a:p>
            <a:endParaRPr lang="en-GB" dirty="0"/>
          </a:p>
          <a:p>
            <a:endParaRPr lang="en-GB" dirty="0"/>
          </a:p>
        </p:txBody>
      </p:sp>
      <p:pic>
        <p:nvPicPr>
          <p:cNvPr id="5" name="Picture 2" descr="S:\OCC Shared Data\Force Executive\Force Executive - Public\Vulnerability Coordination Centre\Administration\Logo\Final Logo (new 2018)-01-01.jpg">
            <a:extLst>
              <a:ext uri="{FF2B5EF4-FFF2-40B4-BE49-F238E27FC236}">
                <a16:creationId xmlns:a16="http://schemas.microsoft.com/office/drawing/2014/main" id="{6F1FDD90-14EB-1052-0B17-791B956606C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99" y="5755291"/>
            <a:ext cx="9153500" cy="1136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8696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62967-B363-5B09-487B-5199FBFFCA8E}"/>
              </a:ext>
            </a:extLst>
          </p:cNvPr>
          <p:cNvSpPr>
            <a:spLocks noGrp="1"/>
          </p:cNvSpPr>
          <p:nvPr>
            <p:ph type="ctrTitle"/>
          </p:nvPr>
        </p:nvSpPr>
        <p:spPr>
          <a:xfrm>
            <a:off x="367531" y="5099107"/>
            <a:ext cx="7558231" cy="790776"/>
          </a:xfrm>
        </p:spPr>
        <p:txBody>
          <a:bodyPr/>
          <a:lstStyle/>
          <a:p>
            <a:pPr>
              <a:lnSpc>
                <a:spcPct val="150000"/>
              </a:lnSpc>
            </a:pPr>
            <a:r>
              <a:rPr lang="en-GB" sz="2400" dirty="0">
                <a:latin typeface="Arial" panose="020B0604020202020204" pitchFamily="34" charset="0"/>
                <a:ea typeface="Times New Roman" panose="02020603050405020304" pitchFamily="18" charset="0"/>
                <a:cs typeface="Calibri" panose="020F0502020204030204" pitchFamily="34" charset="0"/>
              </a:rPr>
              <a:t>W</a:t>
            </a:r>
            <a:r>
              <a:rPr lang="en-GB" sz="2400" dirty="0">
                <a:effectLst/>
                <a:latin typeface="Arial" panose="020B0604020202020204" pitchFamily="34" charset="0"/>
                <a:ea typeface="Times New Roman" panose="02020603050405020304" pitchFamily="18" charset="0"/>
                <a:cs typeface="Calibri" panose="020F0502020204030204" pitchFamily="34" charset="0"/>
              </a:rPr>
              <a:t>orking Together to Safeguard Children 2018 revisions;</a:t>
            </a:r>
            <a:br>
              <a:rPr lang="en-GB" sz="2400" dirty="0">
                <a:effectLst/>
                <a:latin typeface="Arial" panose="020B0604020202020204" pitchFamily="34" charset="0"/>
                <a:ea typeface="Times New Roman" panose="02020603050405020304" pitchFamily="18" charset="0"/>
                <a:cs typeface="Calibri" panose="020F0502020204030204" pitchFamily="34" charset="0"/>
              </a:rPr>
            </a:br>
            <a:r>
              <a:rPr lang="en-GB" sz="2400" dirty="0">
                <a:effectLst/>
                <a:latin typeface="Arial" panose="020B0604020202020204" pitchFamily="34" charset="0"/>
                <a:ea typeface="Times New Roman" panose="02020603050405020304" pitchFamily="18" charset="0"/>
                <a:cs typeface="Calibri" panose="020F0502020204030204" pitchFamily="34" charset="0"/>
              </a:rPr>
              <a:t>Sept </a:t>
            </a:r>
            <a:r>
              <a:rPr lang="en-GB" sz="2400" dirty="0">
                <a:latin typeface="Arial" panose="020B0604020202020204" pitchFamily="34" charset="0"/>
                <a:ea typeface="Times New Roman" panose="02020603050405020304" pitchFamily="18" charset="0"/>
                <a:cs typeface="Calibri" panose="020F0502020204030204" pitchFamily="34" charset="0"/>
              </a:rPr>
              <a:t>-</a:t>
            </a:r>
            <a:r>
              <a:rPr lang="en-GB" sz="2400" dirty="0">
                <a:effectLst/>
                <a:latin typeface="Arial" panose="020B0604020202020204" pitchFamily="34" charset="0"/>
                <a:ea typeface="Times New Roman" panose="02020603050405020304" pitchFamily="18" charset="0"/>
                <a:cs typeface="Calibri" panose="020F0502020204030204" pitchFamily="34" charset="0"/>
              </a:rPr>
              <a:t> Dec- Consultation analysis</a:t>
            </a:r>
            <a:br>
              <a:rPr lang="en-GB" sz="2400" dirty="0">
                <a:effectLst/>
                <a:latin typeface="Arial" panose="020B0604020202020204" pitchFamily="34" charset="0"/>
                <a:ea typeface="Times New Roman" panose="02020603050405020304" pitchFamily="18" charset="0"/>
                <a:cs typeface="Calibri" panose="020F0502020204030204" pitchFamily="34" charset="0"/>
              </a:rPr>
            </a:br>
            <a:r>
              <a:rPr lang="en-GB" sz="2400" dirty="0">
                <a:effectLst/>
                <a:latin typeface="Arial" panose="020B0604020202020204" pitchFamily="34" charset="0"/>
                <a:ea typeface="Times New Roman" panose="02020603050405020304" pitchFamily="18" charset="0"/>
                <a:cs typeface="Calibri" panose="020F0502020204030204" pitchFamily="34" charset="0"/>
              </a:rPr>
              <a:t>Dec 23 - WT23 guidance publication expected</a:t>
            </a:r>
            <a:br>
              <a:rPr lang="en-GB" sz="2400" dirty="0">
                <a:effectLst/>
                <a:latin typeface="Arial" panose="020B0604020202020204" pitchFamily="34" charset="0"/>
                <a:ea typeface="Times New Roman" panose="02020603050405020304" pitchFamily="18" charset="0"/>
                <a:cs typeface="Calibri" panose="020F0502020204030204" pitchFamily="34" charset="0"/>
              </a:rPr>
            </a:br>
            <a:r>
              <a:rPr lang="en-GB" sz="2400" dirty="0">
                <a:effectLst/>
                <a:latin typeface="Arial" panose="020B0604020202020204" pitchFamily="34" charset="0"/>
                <a:ea typeface="Times New Roman" panose="02020603050405020304" pitchFamily="18" charset="0"/>
                <a:cs typeface="Calibri" panose="020F0502020204030204" pitchFamily="34" charset="0"/>
              </a:rPr>
              <a:t>Jan 24 - Sept 24 Implementation support</a:t>
            </a:r>
            <a:br>
              <a:rPr lang="en-GB" sz="2400" dirty="0">
                <a:effectLst/>
                <a:latin typeface="Arial" panose="020B0604020202020204" pitchFamily="34" charset="0"/>
                <a:ea typeface="Times New Roman" panose="02020603050405020304" pitchFamily="18" charset="0"/>
                <a:cs typeface="Calibri" panose="020F0502020204030204" pitchFamily="34" charset="0"/>
              </a:rPr>
            </a:br>
            <a:r>
              <a:rPr lang="en-GB" sz="2400" dirty="0">
                <a:effectLst/>
                <a:latin typeface="Arial" panose="020B0604020202020204" pitchFamily="34" charset="0"/>
                <a:ea typeface="Times New Roman" panose="02020603050405020304" pitchFamily="18" charset="0"/>
                <a:cs typeface="Calibri" panose="020F0502020204030204" pitchFamily="34" charset="0"/>
              </a:rPr>
              <a:t>Sept 24 – </a:t>
            </a:r>
            <a:r>
              <a:rPr lang="en-GB" sz="2400" dirty="0">
                <a:latin typeface="Arial" panose="020B0604020202020204" pitchFamily="34" charset="0"/>
                <a:ea typeface="Times New Roman" panose="02020603050405020304" pitchFamily="18" charset="0"/>
                <a:cs typeface="Calibri" panose="020F0502020204030204" pitchFamily="34" charset="0"/>
              </a:rPr>
              <a:t>Local Partners</a:t>
            </a:r>
            <a:r>
              <a:rPr lang="en-GB" sz="2400" dirty="0">
                <a:effectLst/>
                <a:latin typeface="Arial" panose="020B0604020202020204" pitchFamily="34" charset="0"/>
                <a:ea typeface="Times New Roman" panose="02020603050405020304" pitchFamily="18" charset="0"/>
                <a:cs typeface="Calibri" panose="020F0502020204030204" pitchFamily="34" charset="0"/>
              </a:rPr>
              <a:t> publish annual report</a:t>
            </a:r>
            <a:br>
              <a:rPr lang="en-GB" sz="2400" dirty="0">
                <a:effectLst/>
                <a:latin typeface="Arial" panose="020B0604020202020204" pitchFamily="34" charset="0"/>
                <a:ea typeface="Times New Roman" panose="02020603050405020304" pitchFamily="18" charset="0"/>
                <a:cs typeface="Calibri" panose="020F0502020204030204" pitchFamily="34" charset="0"/>
              </a:rPr>
            </a:br>
            <a:r>
              <a:rPr lang="en-GB" sz="2400" dirty="0">
                <a:effectLst/>
                <a:latin typeface="Arial" panose="020B0604020202020204" pitchFamily="34" charset="0"/>
                <a:ea typeface="Times New Roman" panose="02020603050405020304" pitchFamily="18" charset="0"/>
                <a:cs typeface="Calibri" panose="020F0502020204030204" pitchFamily="34" charset="0"/>
              </a:rPr>
              <a:t>Dec 24 – </a:t>
            </a:r>
            <a:r>
              <a:rPr lang="en-GB" sz="2400" dirty="0">
                <a:latin typeface="Arial" panose="020B0604020202020204" pitchFamily="34" charset="0"/>
                <a:ea typeface="Times New Roman" panose="02020603050405020304" pitchFamily="18" charset="0"/>
                <a:cs typeface="Calibri" panose="020F0502020204030204" pitchFamily="34" charset="0"/>
              </a:rPr>
              <a:t>Local Partners</a:t>
            </a:r>
            <a:r>
              <a:rPr lang="en-GB" sz="2400" dirty="0">
                <a:effectLst/>
                <a:latin typeface="Arial" panose="020B0604020202020204" pitchFamily="34" charset="0"/>
                <a:ea typeface="Times New Roman" panose="02020603050405020304" pitchFamily="18" charset="0"/>
                <a:cs typeface="Calibri" panose="020F0502020204030204" pitchFamily="34" charset="0"/>
              </a:rPr>
              <a:t>  republish arrangements</a:t>
            </a:r>
            <a:endParaRPr lang="en-GB" dirty="0"/>
          </a:p>
        </p:txBody>
      </p:sp>
    </p:spTree>
    <p:extLst>
      <p:ext uri="{BB962C8B-B14F-4D97-AF65-F5344CB8AC3E}">
        <p14:creationId xmlns:p14="http://schemas.microsoft.com/office/powerpoint/2010/main" val="175372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3A14-B538-BDCE-8173-AFE0F308F46C}"/>
              </a:ext>
            </a:extLst>
          </p:cNvPr>
          <p:cNvSpPr>
            <a:spLocks noGrp="1"/>
          </p:cNvSpPr>
          <p:nvPr>
            <p:ph type="title"/>
          </p:nvPr>
        </p:nvSpPr>
        <p:spPr/>
        <p:txBody>
          <a:bodyPr>
            <a:normAutofit fontScale="90000"/>
          </a:bodyPr>
          <a:lstStyle/>
          <a:p>
            <a:r>
              <a:rPr lang="en-GB" dirty="0"/>
              <a:t>Stable Homes Built on Love Strategy</a:t>
            </a:r>
          </a:p>
        </p:txBody>
      </p:sp>
      <p:sp>
        <p:nvSpPr>
          <p:cNvPr id="3" name="Slide Number Placeholder 2">
            <a:extLst>
              <a:ext uri="{FF2B5EF4-FFF2-40B4-BE49-F238E27FC236}">
                <a16:creationId xmlns:a16="http://schemas.microsoft.com/office/drawing/2014/main" id="{AE1A1885-B7F8-B5C5-BEE7-F5C4BF009C63}"/>
              </a:ext>
            </a:extLst>
          </p:cNvPr>
          <p:cNvSpPr>
            <a:spLocks noGrp="1"/>
          </p:cNvSpPr>
          <p:nvPr>
            <p:ph type="sldNum" sz="quarter" idx="11"/>
          </p:nvPr>
        </p:nvSpPr>
        <p:spPr/>
        <p:txBody>
          <a:bodyPr/>
          <a:lstStyle/>
          <a:p>
            <a:fld id="{4FAB73BC-B049-4115-A692-8D63A059BFB8}" type="slidenum">
              <a:rPr lang="en-GB" smtClean="0"/>
              <a:pPr/>
              <a:t>7</a:t>
            </a:fld>
            <a:endParaRPr lang="en-GB" dirty="0"/>
          </a:p>
        </p:txBody>
      </p:sp>
      <p:sp>
        <p:nvSpPr>
          <p:cNvPr id="4" name="Content Placeholder 3">
            <a:extLst>
              <a:ext uri="{FF2B5EF4-FFF2-40B4-BE49-F238E27FC236}">
                <a16:creationId xmlns:a16="http://schemas.microsoft.com/office/drawing/2014/main" id="{5A7DF23B-E54C-FC80-3410-A45AC5D92118}"/>
              </a:ext>
            </a:extLst>
          </p:cNvPr>
          <p:cNvSpPr>
            <a:spLocks noGrp="1"/>
          </p:cNvSpPr>
          <p:nvPr>
            <p:ph sz="quarter" idx="12"/>
          </p:nvPr>
        </p:nvSpPr>
        <p:spPr/>
        <p:txBody>
          <a:bodyPr>
            <a:normAutofit fontScale="92500" lnSpcReduction="10000"/>
          </a:bodyPr>
          <a:lstStyle/>
          <a:p>
            <a:pPr marL="0" indent="0">
              <a:buNone/>
            </a:pPr>
            <a:r>
              <a:rPr lang="en-GB" sz="1500" dirty="0">
                <a:latin typeface="Arial" panose="020B0604020202020204" pitchFamily="34" charset="0"/>
                <a:cs typeface="Arial" panose="020B0604020202020204" pitchFamily="34" charset="0"/>
              </a:rPr>
              <a:t>Six Pillars of reform:</a:t>
            </a:r>
          </a:p>
          <a:p>
            <a:pPr marL="0" indent="0">
              <a:buNone/>
            </a:pPr>
            <a:endParaRPr lang="en-GB" sz="1500" dirty="0">
              <a:latin typeface="Arial" panose="020B0604020202020204" pitchFamily="34" charset="0"/>
              <a:cs typeface="Arial" panose="020B0604020202020204" pitchFamily="34" charset="0"/>
            </a:endParaRPr>
          </a:p>
          <a:p>
            <a:pPr marL="0" indent="0">
              <a:buNone/>
            </a:pPr>
            <a:r>
              <a:rPr lang="en-GB" sz="1500" dirty="0">
                <a:latin typeface="Arial" panose="020B0604020202020204" pitchFamily="34" charset="0"/>
                <a:cs typeface="Arial" panose="020B0604020202020204" pitchFamily="34" charset="0"/>
              </a:rPr>
              <a:t>1. Family help provides the right support at the right time so that children can thrive </a:t>
            </a:r>
          </a:p>
          <a:p>
            <a:pPr marL="0" indent="0">
              <a:buNone/>
            </a:pPr>
            <a:r>
              <a:rPr lang="en-GB" sz="1500" dirty="0">
                <a:latin typeface="Arial" panose="020B0604020202020204" pitchFamily="34" charset="0"/>
                <a:cs typeface="Arial" panose="020B0604020202020204" pitchFamily="34" charset="0"/>
              </a:rPr>
              <a:t>with their families</a:t>
            </a:r>
          </a:p>
          <a:p>
            <a:pPr marL="0" indent="0">
              <a:buNone/>
            </a:pPr>
            <a:endParaRPr lang="en-GB" sz="1500" dirty="0">
              <a:latin typeface="Arial" panose="020B0604020202020204" pitchFamily="34" charset="0"/>
              <a:cs typeface="Arial" panose="020B0604020202020204" pitchFamily="34" charset="0"/>
            </a:endParaRPr>
          </a:p>
          <a:p>
            <a:pPr marL="0" indent="0">
              <a:buNone/>
            </a:pPr>
            <a:r>
              <a:rPr lang="en-GB" sz="1500" dirty="0">
                <a:latin typeface="Arial" panose="020B0604020202020204" pitchFamily="34" charset="0"/>
                <a:cs typeface="Arial" panose="020B0604020202020204" pitchFamily="34" charset="0"/>
              </a:rPr>
              <a:t>2. A decisive multi-agency child protection system</a:t>
            </a:r>
          </a:p>
          <a:p>
            <a:pPr marL="0" indent="0">
              <a:buNone/>
            </a:pPr>
            <a:endParaRPr lang="en-GB" sz="1500" dirty="0">
              <a:latin typeface="Arial" panose="020B0604020202020204" pitchFamily="34" charset="0"/>
              <a:cs typeface="Arial" panose="020B0604020202020204" pitchFamily="34" charset="0"/>
            </a:endParaRPr>
          </a:p>
          <a:p>
            <a:pPr marL="0" indent="0">
              <a:buNone/>
            </a:pPr>
            <a:r>
              <a:rPr lang="en-GB" sz="1500" dirty="0">
                <a:latin typeface="Arial" panose="020B0604020202020204" pitchFamily="34" charset="0"/>
                <a:cs typeface="Arial" panose="020B0604020202020204" pitchFamily="34" charset="0"/>
              </a:rPr>
              <a:t>3. Unlocking the potential of family networks</a:t>
            </a:r>
          </a:p>
          <a:p>
            <a:pPr marL="0" indent="0">
              <a:buNone/>
            </a:pPr>
            <a:endParaRPr lang="en-GB" sz="1500" dirty="0">
              <a:latin typeface="Arial" panose="020B0604020202020204" pitchFamily="34" charset="0"/>
              <a:cs typeface="Arial" panose="020B0604020202020204" pitchFamily="34" charset="0"/>
            </a:endParaRPr>
          </a:p>
          <a:p>
            <a:pPr marL="0" indent="0">
              <a:buNone/>
            </a:pPr>
            <a:r>
              <a:rPr lang="en-GB" sz="1500" dirty="0">
                <a:latin typeface="Arial" panose="020B0604020202020204" pitchFamily="34" charset="0"/>
                <a:cs typeface="Arial" panose="020B0604020202020204" pitchFamily="34" charset="0"/>
              </a:rPr>
              <a:t>4. Putting love, relationships and a stable home at the heart of being a child in care</a:t>
            </a:r>
          </a:p>
          <a:p>
            <a:pPr marL="0" indent="0">
              <a:buNone/>
            </a:pPr>
            <a:endParaRPr lang="en-GB" sz="1500" dirty="0">
              <a:latin typeface="Arial" panose="020B0604020202020204" pitchFamily="34" charset="0"/>
              <a:cs typeface="Arial" panose="020B0604020202020204" pitchFamily="34" charset="0"/>
            </a:endParaRPr>
          </a:p>
          <a:p>
            <a:pPr marL="0" indent="0">
              <a:buNone/>
            </a:pPr>
            <a:r>
              <a:rPr lang="en-GB" sz="1500" dirty="0">
                <a:latin typeface="Arial" panose="020B0604020202020204" pitchFamily="34" charset="0"/>
                <a:cs typeface="Arial" panose="020B0604020202020204" pitchFamily="34" charset="0"/>
              </a:rPr>
              <a:t>5. A valued, supported and highly skilled social worker for every child who needs one</a:t>
            </a:r>
          </a:p>
          <a:p>
            <a:pPr marL="0" indent="0">
              <a:buNone/>
            </a:pPr>
            <a:endParaRPr lang="en-GB" sz="1500" dirty="0">
              <a:latin typeface="Arial" panose="020B0604020202020204" pitchFamily="34" charset="0"/>
              <a:cs typeface="Arial" panose="020B0604020202020204" pitchFamily="34" charset="0"/>
            </a:endParaRPr>
          </a:p>
          <a:p>
            <a:pPr marL="0" indent="0">
              <a:buNone/>
            </a:pPr>
            <a:r>
              <a:rPr lang="en-GB" sz="1500" dirty="0">
                <a:latin typeface="Arial" panose="020B0604020202020204" pitchFamily="34" charset="0"/>
                <a:cs typeface="Arial" panose="020B0604020202020204" pitchFamily="34" charset="0"/>
              </a:rPr>
              <a:t>6. A system that continuously learns and improves, and makes better use of </a:t>
            </a:r>
          </a:p>
          <a:p>
            <a:pPr marL="0" indent="0">
              <a:buNone/>
            </a:pPr>
            <a:r>
              <a:rPr lang="en-GB" sz="1500" dirty="0">
                <a:latin typeface="Arial" panose="020B0604020202020204" pitchFamily="34" charset="0"/>
                <a:cs typeface="Arial" panose="020B0604020202020204" pitchFamily="34" charset="0"/>
              </a:rPr>
              <a:t>evidence and data</a:t>
            </a:r>
          </a:p>
          <a:p>
            <a:pPr marL="0" indent="0">
              <a:buNone/>
            </a:pPr>
            <a:endParaRPr lang="en-GB" sz="1500" dirty="0">
              <a:latin typeface="Arial" panose="020B0604020202020204" pitchFamily="34" charset="0"/>
              <a:cs typeface="Arial" panose="020B0604020202020204" pitchFamily="34" charset="0"/>
            </a:endParaRPr>
          </a:p>
          <a:p>
            <a:pPr marL="0" indent="0">
              <a:buNone/>
            </a:pPr>
            <a:r>
              <a:rPr lang="en-GB" sz="1500" dirty="0">
                <a:latin typeface="Arial" panose="020B0604020202020204" pitchFamily="34" charset="0"/>
                <a:cs typeface="Arial" panose="020B0604020202020204" pitchFamily="34" charset="0"/>
              </a:rPr>
              <a:t>Phase One of reform addresses urgent issues, setting national direction, and laying the </a:t>
            </a:r>
            <a:r>
              <a:rPr lang="en-GB" sz="1600" dirty="0">
                <a:latin typeface="Arial" panose="020B0604020202020204" pitchFamily="34" charset="0"/>
                <a:cs typeface="Arial" panose="020B0604020202020204" pitchFamily="34" charset="0"/>
              </a:rPr>
              <a:t>groundwork for future reform over the next 24 months</a:t>
            </a:r>
          </a:p>
        </p:txBody>
      </p:sp>
      <p:pic>
        <p:nvPicPr>
          <p:cNvPr id="5" name="Picture 2" descr="S:\OCC Shared Data\Force Executive\Force Executive - Public\Vulnerability Coordination Centre\Administration\Logo\Final Logo (new 2018)-01-01.jpg">
            <a:extLst>
              <a:ext uri="{FF2B5EF4-FFF2-40B4-BE49-F238E27FC236}">
                <a16:creationId xmlns:a16="http://schemas.microsoft.com/office/drawing/2014/main" id="{CC30F245-C131-CC6F-BB7D-4CD03F0F1BA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99" y="5755291"/>
            <a:ext cx="9153500" cy="1136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9078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OCC Shared Data\Force Executive\Force Executive - Public\Vulnerability Coordination Centre\Administration\Logo\Final Logo (new 2018)-01-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99" y="5755291"/>
            <a:ext cx="9153500" cy="113638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6228184" y="116632"/>
            <a:ext cx="2752186" cy="1023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755576" y="1268761"/>
            <a:ext cx="7704856" cy="954107"/>
          </a:xfrm>
          <a:prstGeom prst="rect">
            <a:avLst/>
          </a:prstGeom>
        </p:spPr>
        <p:txBody>
          <a:bodyPr wrap="square">
            <a:spAutoFit/>
          </a:bodyPr>
          <a:lstStyle/>
          <a:p>
            <a:endParaRPr lang="en-US" sz="2800" b="1" dirty="0"/>
          </a:p>
          <a:p>
            <a:endParaRPr lang="en-US" sz="2800" b="1" dirty="0"/>
          </a:p>
        </p:txBody>
      </p:sp>
      <p:sp>
        <p:nvSpPr>
          <p:cNvPr id="7" name="TextBox 6">
            <a:extLst>
              <a:ext uri="{FF2B5EF4-FFF2-40B4-BE49-F238E27FC236}">
                <a16:creationId xmlns:a16="http://schemas.microsoft.com/office/drawing/2014/main" id="{4F9AED6D-B946-85F9-6638-75DD6DA7B684}"/>
              </a:ext>
            </a:extLst>
          </p:cNvPr>
          <p:cNvSpPr txBox="1"/>
          <p:nvPr/>
        </p:nvSpPr>
        <p:spPr>
          <a:xfrm>
            <a:off x="163630" y="1556792"/>
            <a:ext cx="8523170" cy="3754874"/>
          </a:xfrm>
          <a:prstGeom prst="rect">
            <a:avLst/>
          </a:prstGeom>
          <a:noFill/>
        </p:spPr>
        <p:txBody>
          <a:bodyPr wrap="square">
            <a:spAutoFit/>
          </a:bodyPr>
          <a:lstStyle/>
          <a:p>
            <a:pPr marL="457200"/>
            <a:endParaRPr lang="en-GB" sz="1400" dirty="0">
              <a:effectLst/>
              <a:latin typeface="Arial" panose="020B0604020202020204" pitchFamily="34" charset="0"/>
              <a:ea typeface="Calibri" panose="020F0502020204030204" pitchFamily="34" charset="0"/>
              <a:cs typeface="Arial" panose="020B0604020202020204" pitchFamily="34" charset="0"/>
            </a:endParaRPr>
          </a:p>
          <a:p>
            <a:pPr marL="457200"/>
            <a:r>
              <a:rPr lang="en-GB" sz="1400" dirty="0">
                <a:effectLst/>
                <a:latin typeface="Arial" panose="020B0604020202020204" pitchFamily="34" charset="0"/>
                <a:ea typeface="Calibri" panose="020F0502020204030204" pitchFamily="34" charset="0"/>
                <a:cs typeface="Arial" panose="020B0604020202020204" pitchFamily="34" charset="0"/>
              </a:rPr>
              <a:t>Lorraine Parker provides peer support </a:t>
            </a:r>
            <a:r>
              <a:rPr lang="en-GB" sz="1400" dirty="0">
                <a:latin typeface="Arial" panose="020B0604020202020204" pitchFamily="34" charset="0"/>
                <a:ea typeface="Calibri" panose="020F0502020204030204" pitchFamily="34" charset="0"/>
                <a:cs typeface="Arial" panose="020B0604020202020204" pitchFamily="34" charset="0"/>
              </a:rPr>
              <a:t>to senior leaders in p</a:t>
            </a:r>
            <a:r>
              <a:rPr lang="en-GB" sz="1400" dirty="0">
                <a:effectLst/>
                <a:latin typeface="Arial" panose="020B0604020202020204" pitchFamily="34" charset="0"/>
                <a:ea typeface="Calibri" panose="020F0502020204030204" pitchFamily="34" charset="0"/>
                <a:cs typeface="Arial" panose="020B0604020202020204" pitchFamily="34" charset="0"/>
              </a:rPr>
              <a:t>olicing in England as their national facilitator focusing on loca</a:t>
            </a:r>
            <a:r>
              <a:rPr lang="en-GB" sz="1400" dirty="0">
                <a:latin typeface="Arial" panose="020B0604020202020204" pitchFamily="34" charset="0"/>
                <a:ea typeface="Calibri" panose="020F0502020204030204" pitchFamily="34" charset="0"/>
                <a:cs typeface="Arial" panose="020B0604020202020204" pitchFamily="34" charset="0"/>
              </a:rPr>
              <a:t>l safeguarding childrens arrangements and is hosted in the </a:t>
            </a:r>
            <a:r>
              <a:rPr lang="en-GB" sz="1400" dirty="0">
                <a:effectLst/>
                <a:latin typeface="Arial" panose="020B0604020202020204" pitchFamily="34" charset="0"/>
                <a:ea typeface="Calibri" panose="020F0502020204030204" pitchFamily="34" charset="0"/>
                <a:cs typeface="Arial" panose="020B0604020202020204" pitchFamily="34" charset="0"/>
              </a:rPr>
              <a:t>Vulnerability Knowledge and Practice programme (VKPP).</a:t>
            </a:r>
          </a:p>
          <a:p>
            <a:pPr marL="457200"/>
            <a:endParaRPr lang="en-GB" sz="1400" dirty="0">
              <a:latin typeface="Arial" panose="020B0604020202020204" pitchFamily="34" charset="0"/>
              <a:ea typeface="Calibri" panose="020F0502020204030204" pitchFamily="34" charset="0"/>
              <a:cs typeface="Arial" panose="020B0604020202020204" pitchFamily="34" charset="0"/>
            </a:endParaRPr>
          </a:p>
          <a:p>
            <a:pPr marL="457200"/>
            <a:r>
              <a:rPr lang="en-GB" sz="1400" dirty="0">
                <a:effectLst/>
                <a:latin typeface="Arial" panose="020B0604020202020204" pitchFamily="34" charset="0"/>
                <a:ea typeface="Calibri" panose="020F0502020204030204" pitchFamily="34" charset="0"/>
                <a:cs typeface="Arial" panose="020B0604020202020204" pitchFamily="34" charset="0"/>
              </a:rPr>
              <a:t>Lorraine works closely with chief officers Ian Critchley and Rachel Jones the portfolio leads </a:t>
            </a:r>
            <a:r>
              <a:rPr lang="en-GB" sz="1400" dirty="0">
                <a:latin typeface="Arial" panose="020B0604020202020204" pitchFamily="34" charset="0"/>
                <a:ea typeface="Calibri" panose="020F0502020204030204" pitchFamily="34" charset="0"/>
                <a:cs typeface="Arial" panose="020B0604020202020204" pitchFamily="34" charset="0"/>
              </a:rPr>
              <a:t>for Child Protection and Abuse Investigations and MASH on </a:t>
            </a:r>
            <a:r>
              <a:rPr lang="en-GB" sz="1400" dirty="0">
                <a:effectLst/>
                <a:latin typeface="Arial" panose="020B0604020202020204" pitchFamily="34" charset="0"/>
                <a:ea typeface="Calibri" panose="020F0502020204030204" pitchFamily="34" charset="0"/>
                <a:cs typeface="Arial" panose="020B0604020202020204" pitchFamily="34" charset="0"/>
              </a:rPr>
              <a:t>National Police Chief’s Council </a:t>
            </a:r>
          </a:p>
          <a:p>
            <a:pPr marL="457200"/>
            <a:endParaRPr lang="en-GB" sz="1400" dirty="0">
              <a:latin typeface="Arial" panose="020B0604020202020204" pitchFamily="34" charset="0"/>
              <a:ea typeface="Calibri" panose="020F0502020204030204" pitchFamily="34" charset="0"/>
              <a:cs typeface="Arial" panose="020B0604020202020204" pitchFamily="34" charset="0"/>
            </a:endParaRPr>
          </a:p>
          <a:p>
            <a:pPr marL="457200"/>
            <a:r>
              <a:rPr lang="en-GB" sz="1400" dirty="0">
                <a:effectLst/>
                <a:latin typeface="Arial" panose="020B0604020202020204" pitchFamily="34" charset="0"/>
                <a:ea typeface="Calibri" panose="020F0502020204030204" pitchFamily="34" charset="0"/>
                <a:cs typeface="Arial" panose="020B0604020202020204" pitchFamily="34" charset="0"/>
              </a:rPr>
              <a:t>Since </a:t>
            </a:r>
            <a:r>
              <a:rPr lang="en-GB" sz="1400" dirty="0">
                <a:latin typeface="Arial" panose="020B0604020202020204" pitchFamily="34" charset="0"/>
                <a:ea typeface="Calibri" panose="020F0502020204030204" pitchFamily="34" charset="0"/>
                <a:cs typeface="Arial" panose="020B0604020202020204" pitchFamily="34" charset="0"/>
              </a:rPr>
              <a:t>2018 Lorraine has worked with partner colleagues at a national level including NHSE and ADCS and </a:t>
            </a:r>
            <a:r>
              <a:rPr lang="en-GB" sz="1400" dirty="0">
                <a:effectLst/>
                <a:latin typeface="Arial" panose="020B0604020202020204" pitchFamily="34" charset="0"/>
                <a:ea typeface="Calibri" panose="020F0502020204030204" pitchFamily="34" charset="0"/>
                <a:cs typeface="Arial" panose="020B0604020202020204" pitchFamily="34" charset="0"/>
              </a:rPr>
              <a:t>represents </a:t>
            </a:r>
            <a:r>
              <a:rPr lang="en-GB" sz="1400" dirty="0">
                <a:latin typeface="Arial" panose="020B0604020202020204" pitchFamily="34" charset="0"/>
                <a:ea typeface="Calibri" panose="020F0502020204030204" pitchFamily="34" charset="0"/>
                <a:cs typeface="Arial" panose="020B0604020202020204" pitchFamily="34" charset="0"/>
              </a:rPr>
              <a:t>p</a:t>
            </a:r>
            <a:r>
              <a:rPr lang="en-GB" sz="1400" dirty="0">
                <a:effectLst/>
                <a:latin typeface="Arial" panose="020B0604020202020204" pitchFamily="34" charset="0"/>
                <a:ea typeface="Calibri" panose="020F0502020204030204" pitchFamily="34" charset="0"/>
                <a:cs typeface="Arial" panose="020B0604020202020204" pitchFamily="34" charset="0"/>
              </a:rPr>
              <a:t>olicing in work with  government departments developing policy and underpinning legislation and statutory guidance including through the National Practice Group</a:t>
            </a:r>
          </a:p>
          <a:p>
            <a:pPr marL="457200"/>
            <a:endParaRPr lang="en-GB" sz="1400" dirty="0">
              <a:latin typeface="Arial" panose="020B0604020202020204" pitchFamily="34" charset="0"/>
              <a:ea typeface="Calibri" panose="020F0502020204030204" pitchFamily="34" charset="0"/>
              <a:cs typeface="Arial" panose="020B0604020202020204" pitchFamily="34" charset="0"/>
            </a:endParaRPr>
          </a:p>
          <a:p>
            <a:pPr marL="457200"/>
            <a:r>
              <a:rPr lang="en-GB" sz="1400" dirty="0">
                <a:effectLst/>
                <a:latin typeface="Arial" panose="020B0604020202020204" pitchFamily="34" charset="0"/>
                <a:ea typeface="Calibri" panose="020F0502020204030204" pitchFamily="34" charset="0"/>
                <a:cs typeface="Arial" panose="020B0604020202020204" pitchFamily="34" charset="0"/>
              </a:rPr>
              <a:t>Lorraine has worked closely with facilitators </a:t>
            </a:r>
            <a:r>
              <a:rPr lang="en-GB" sz="1400" dirty="0">
                <a:latin typeface="Arial" panose="020B0604020202020204" pitchFamily="34" charset="0"/>
                <a:ea typeface="Calibri" panose="020F0502020204030204" pitchFamily="34" charset="0"/>
                <a:cs typeface="Arial" panose="020B0604020202020204" pitchFamily="34" charset="0"/>
              </a:rPr>
              <a:t>from the </a:t>
            </a:r>
            <a:r>
              <a:rPr lang="en-GB" sz="1400" dirty="0">
                <a:effectLst/>
                <a:latin typeface="Arial" panose="020B0604020202020204" pitchFamily="34" charset="0"/>
                <a:ea typeface="Calibri" panose="020F0502020204030204" pitchFamily="34" charset="0"/>
                <a:cs typeface="Arial" panose="020B0604020202020204" pitchFamily="34" charset="0"/>
              </a:rPr>
              <a:t>health, local authority and education system providing multi-agency peer support</a:t>
            </a:r>
          </a:p>
          <a:p>
            <a:pPr marL="457200"/>
            <a:endParaRPr lang="en-GB" sz="1400" dirty="0">
              <a:latin typeface="Arial" panose="020B0604020202020204" pitchFamily="34" charset="0"/>
              <a:ea typeface="Calibri" panose="020F0502020204030204" pitchFamily="34" charset="0"/>
              <a:cs typeface="Arial" panose="020B0604020202020204" pitchFamily="34" charset="0"/>
            </a:endParaRPr>
          </a:p>
          <a:p>
            <a:pPr marL="457200"/>
            <a:r>
              <a:rPr lang="en-GB" sz="1400" dirty="0">
                <a:effectLst/>
                <a:latin typeface="Arial" panose="020B0604020202020204" pitchFamily="34" charset="0"/>
                <a:ea typeface="Calibri" panose="020F0502020204030204" pitchFamily="34" charset="0"/>
                <a:cs typeface="Arial" panose="020B0604020202020204" pitchFamily="34" charset="0"/>
              </a:rPr>
              <a:t>Lorraine has experience in leading Policing’s response to Public Protection and has considerable experience in criminal investigations, managing teams and partnerships. </a:t>
            </a:r>
          </a:p>
        </p:txBody>
      </p:sp>
      <p:sp>
        <p:nvSpPr>
          <p:cNvPr id="8" name="Title 7">
            <a:extLst>
              <a:ext uri="{FF2B5EF4-FFF2-40B4-BE49-F238E27FC236}">
                <a16:creationId xmlns:a16="http://schemas.microsoft.com/office/drawing/2014/main" id="{D3658DED-1B4E-CE05-D532-725CC8C5640C}"/>
              </a:ext>
            </a:extLst>
          </p:cNvPr>
          <p:cNvSpPr>
            <a:spLocks noGrp="1"/>
          </p:cNvSpPr>
          <p:nvPr>
            <p:ph type="title"/>
          </p:nvPr>
        </p:nvSpPr>
        <p:spPr/>
        <p:txBody>
          <a:bodyPr>
            <a:normAutofit/>
          </a:bodyPr>
          <a:lstStyle/>
          <a:p>
            <a:pPr algn="l">
              <a:tabLst>
                <a:tab pos="5748338" algn="l"/>
              </a:tabLst>
            </a:pPr>
            <a:r>
              <a:rPr lang="en-GB" sz="3200" dirty="0"/>
              <a:t>Biography Police Facilitator</a:t>
            </a:r>
          </a:p>
        </p:txBody>
      </p:sp>
    </p:spTree>
    <p:extLst>
      <p:ext uri="{BB962C8B-B14F-4D97-AF65-F5344CB8AC3E}">
        <p14:creationId xmlns:p14="http://schemas.microsoft.com/office/powerpoint/2010/main" val="712573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OCC Shared Data\Force Executive\Force Executive - Public\Vulnerability Coordination Centre\Administration\Logo\Final Logo (new 2018)-01-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6090166"/>
            <a:ext cx="9144000" cy="76783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5814138" y="944724"/>
            <a:ext cx="2064140" cy="767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439652" y="1902677"/>
            <a:ext cx="6285356" cy="923330"/>
          </a:xfrm>
          <a:prstGeom prst="rect">
            <a:avLst/>
          </a:prstGeom>
        </p:spPr>
        <p:txBody>
          <a:bodyPr wrap="square">
            <a:spAutoFit/>
          </a:bodyPr>
          <a:lstStyle/>
          <a:p>
            <a:endParaRPr lang="en-GB" sz="1350" b="1" dirty="0"/>
          </a:p>
          <a:p>
            <a:endParaRPr lang="en-GB" sz="1350" b="1" dirty="0"/>
          </a:p>
          <a:p>
            <a:pPr marL="257175" indent="-257175">
              <a:buFont typeface="+mj-lt"/>
              <a:buAutoNum type="arabicPeriod"/>
            </a:pPr>
            <a:endParaRPr lang="en-GB" sz="1350" b="1" dirty="0"/>
          </a:p>
          <a:p>
            <a:endParaRPr lang="en-GB" sz="1350" b="1" dirty="0"/>
          </a:p>
        </p:txBody>
      </p:sp>
      <p:sp>
        <p:nvSpPr>
          <p:cNvPr id="5" name="Rectangle 4"/>
          <p:cNvSpPr/>
          <p:nvPr/>
        </p:nvSpPr>
        <p:spPr>
          <a:xfrm>
            <a:off x="1763688" y="2132857"/>
            <a:ext cx="5670630" cy="2793072"/>
          </a:xfrm>
          <a:prstGeom prst="rect">
            <a:avLst/>
          </a:prstGeom>
        </p:spPr>
        <p:txBody>
          <a:bodyPr wrap="square">
            <a:spAutoFit/>
          </a:bodyPr>
          <a:lstStyle/>
          <a:p>
            <a:endParaRPr lang="en-GB" sz="1350" dirty="0"/>
          </a:p>
          <a:p>
            <a:endParaRPr lang="en-GB" sz="1350" dirty="0"/>
          </a:p>
          <a:p>
            <a:endParaRPr lang="en-GB" sz="1350" dirty="0"/>
          </a:p>
          <a:p>
            <a:endParaRPr lang="en-GB" sz="1350" dirty="0"/>
          </a:p>
          <a:p>
            <a:r>
              <a:rPr lang="en-GB" sz="1350" dirty="0"/>
              <a:t> </a:t>
            </a:r>
          </a:p>
          <a:p>
            <a:endParaRPr lang="en-GB" sz="1350" dirty="0"/>
          </a:p>
          <a:p>
            <a:endParaRPr lang="en-GB" sz="1350" dirty="0"/>
          </a:p>
          <a:p>
            <a:endParaRPr lang="en-GB" sz="1350" dirty="0"/>
          </a:p>
          <a:p>
            <a:endParaRPr lang="en-GB" sz="1350" dirty="0"/>
          </a:p>
          <a:p>
            <a:endParaRPr lang="en-GB" sz="1350" dirty="0"/>
          </a:p>
          <a:p>
            <a:endParaRPr lang="en-GB" sz="1350" dirty="0"/>
          </a:p>
          <a:p>
            <a:endParaRPr lang="en-GB" sz="1350" dirty="0"/>
          </a:p>
          <a:p>
            <a:endParaRPr lang="en-GB" sz="1350" dirty="0"/>
          </a:p>
        </p:txBody>
      </p:sp>
      <p:sp>
        <p:nvSpPr>
          <p:cNvPr id="8" name="Title 7">
            <a:extLst>
              <a:ext uri="{FF2B5EF4-FFF2-40B4-BE49-F238E27FC236}">
                <a16:creationId xmlns:a16="http://schemas.microsoft.com/office/drawing/2014/main" id="{A21E7C7C-28AE-42FD-9343-AB79EC71B40F}"/>
              </a:ext>
            </a:extLst>
          </p:cNvPr>
          <p:cNvSpPr>
            <a:spLocks noGrp="1"/>
          </p:cNvSpPr>
          <p:nvPr>
            <p:ph type="title"/>
          </p:nvPr>
        </p:nvSpPr>
        <p:spPr/>
        <p:txBody>
          <a:bodyPr>
            <a:normAutofit fontScale="90000"/>
          </a:bodyPr>
          <a:lstStyle/>
          <a:p>
            <a:pPr algn="l"/>
            <a:br>
              <a:rPr lang="en-GB" sz="3000" dirty="0"/>
            </a:br>
            <a:br>
              <a:rPr lang="en-GB" sz="3000" dirty="0"/>
            </a:br>
            <a:br>
              <a:rPr lang="en-GB" sz="3000" dirty="0"/>
            </a:br>
            <a:r>
              <a:rPr lang="en-GB" sz="3000" dirty="0">
                <a:latin typeface="Arial" panose="020B0604020202020204" pitchFamily="34" charset="0"/>
                <a:cs typeface="Arial" panose="020B0604020202020204" pitchFamily="34" charset="0"/>
              </a:rPr>
              <a:t>Reference</a:t>
            </a:r>
            <a:br>
              <a:rPr lang="en-GB" sz="3000" dirty="0"/>
            </a:br>
            <a:br>
              <a:rPr lang="en-GB" sz="3000" dirty="0"/>
            </a:br>
            <a:endParaRPr lang="en-GB" sz="3000" dirty="0"/>
          </a:p>
        </p:txBody>
      </p:sp>
      <p:sp>
        <p:nvSpPr>
          <p:cNvPr id="9" name="Content Placeholder 8">
            <a:extLst>
              <a:ext uri="{FF2B5EF4-FFF2-40B4-BE49-F238E27FC236}">
                <a16:creationId xmlns:a16="http://schemas.microsoft.com/office/drawing/2014/main" id="{FFE7E904-6557-4AB5-9352-8F7C9D298A5A}"/>
              </a:ext>
            </a:extLst>
          </p:cNvPr>
          <p:cNvSpPr>
            <a:spLocks noGrp="1"/>
          </p:cNvSpPr>
          <p:nvPr>
            <p:ph idx="1"/>
          </p:nvPr>
        </p:nvSpPr>
        <p:spPr>
          <a:xfrm>
            <a:off x="792975" y="1712559"/>
            <a:ext cx="6865125" cy="3461161"/>
          </a:xfrm>
        </p:spPr>
        <p:txBody>
          <a:bodyPr>
            <a:normAutofit/>
          </a:bodyPr>
          <a:lstStyle/>
          <a:p>
            <a:pPr>
              <a:buFont typeface="Wingdings" panose="05000000000000000000" pitchFamily="2" charset="2"/>
              <a:buChar char="v"/>
            </a:pPr>
            <a:endParaRPr lang="en-GB" sz="1500" b="1" dirty="0"/>
          </a:p>
          <a:p>
            <a:pPr marL="0" indent="0">
              <a:buNone/>
            </a:pPr>
            <a:endParaRPr lang="en-GB" sz="1200" u="sng" dirty="0">
              <a:latin typeface="Arial" panose="020B0604020202020204" pitchFamily="34" charset="0"/>
              <a:cs typeface="Arial" panose="020B0604020202020204" pitchFamily="34" charset="0"/>
            </a:endParaRPr>
          </a:p>
          <a:p>
            <a:pPr marL="0" indent="0">
              <a:buNone/>
            </a:pPr>
            <a:r>
              <a:rPr lang="en-GB" sz="1200" u="sng" dirty="0">
                <a:latin typeface="Arial" panose="020B0604020202020204" pitchFamily="34" charset="0"/>
                <a:cs typeface="Arial" panose="020B0604020202020204" pitchFamily="34" charset="0"/>
                <a:hlinkClick r:id="rId5" action="ppaction://hlinkfile">
                  <a:extLst>
                    <a:ext uri="{A12FA001-AC4F-418D-AE19-62706E023703}">
                      <ahyp:hlinkClr xmlns:ahyp="http://schemas.microsoft.com/office/drawing/2018/hyperlinkcolor" val="tx"/>
                    </a:ext>
                  </a:extLst>
                </a:hlinkClick>
              </a:rPr>
              <a:t>Children and Social Work Act 2017</a:t>
            </a:r>
            <a:endParaRPr lang="en-GB" sz="1200" u="sng" dirty="0">
              <a:latin typeface="Arial" panose="020B0604020202020204" pitchFamily="34" charset="0"/>
              <a:cs typeface="Arial" panose="020B0604020202020204" pitchFamily="34" charset="0"/>
            </a:endParaRPr>
          </a:p>
          <a:p>
            <a:pPr>
              <a:buFont typeface="Wingdings" panose="05000000000000000000" pitchFamily="2" charset="2"/>
              <a:buChar char="v"/>
            </a:pPr>
            <a:endParaRPr lang="en-GB" sz="1200" dirty="0">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endParaRPr>
          </a:p>
          <a:p>
            <a:pPr marL="0" lvl="0" indent="0">
              <a:buNone/>
            </a:pPr>
            <a:r>
              <a:rPr lang="en-GB" sz="1200" dirty="0">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https://assets.publishing.service.gov.uk/government/uploads/system/uploads/attachment_data/file/779401/Working_Together_to_Safeguard-Children.pdf</a:t>
            </a:r>
            <a:endParaRPr lang="en-GB" sz="1200" dirty="0">
              <a:latin typeface="Arial" panose="020B0604020202020204" pitchFamily="34" charset="0"/>
              <a:cs typeface="Arial" panose="020B0604020202020204" pitchFamily="34" charset="0"/>
            </a:endParaRPr>
          </a:p>
          <a:p>
            <a:pPr lvl="0">
              <a:buFont typeface="Wingdings" panose="05000000000000000000" pitchFamily="2" charset="2"/>
              <a:buChar char="v"/>
            </a:pPr>
            <a:endParaRPr lang="en-GB" sz="1200" dirty="0">
              <a:latin typeface="Arial" panose="020B0604020202020204" pitchFamily="34" charset="0"/>
              <a:cs typeface="Arial" panose="020B0604020202020204" pitchFamily="34" charset="0"/>
            </a:endParaRPr>
          </a:p>
          <a:p>
            <a:pPr marL="0" lvl="0" indent="0">
              <a:buNone/>
            </a:pPr>
            <a:r>
              <a:rPr lang="en-GB" sz="1200" dirty="0">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Children's social care stable homes built on love consultation (publishing.service.gov.uk)</a:t>
            </a:r>
            <a:endParaRPr lang="en-GB" sz="1200" dirty="0">
              <a:latin typeface="Arial" panose="020B0604020202020204" pitchFamily="34" charset="0"/>
              <a:cs typeface="Arial" panose="020B0604020202020204" pitchFamily="34" charset="0"/>
            </a:endParaRPr>
          </a:p>
          <a:p>
            <a:pPr lvl="0">
              <a:buFont typeface="Wingdings" panose="05000000000000000000" pitchFamily="2" charset="2"/>
              <a:buChar char="v"/>
            </a:pPr>
            <a:endParaRPr lang="en-GB" sz="1200" dirty="0">
              <a:latin typeface="Arial" panose="020B0604020202020204" pitchFamily="34" charset="0"/>
              <a:cs typeface="Arial" panose="020B0604020202020204" pitchFamily="34" charset="0"/>
            </a:endParaRPr>
          </a:p>
          <a:p>
            <a:pPr marL="0" indent="0">
              <a:buNone/>
            </a:pPr>
            <a:r>
              <a:rPr lang="en-GB" sz="1200" dirty="0">
                <a:latin typeface="Arial" panose="020B0604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Child Safeguarding Practice Review Panel - GOV.UK (www.gov.uk)</a:t>
            </a:r>
            <a:endParaRPr lang="en-GB" sz="1200" dirty="0">
              <a:latin typeface="Arial" panose="020B0604020202020204" pitchFamily="34" charset="0"/>
              <a:cs typeface="Arial" panose="020B0604020202020204" pitchFamily="34" charset="0"/>
            </a:endParaRPr>
          </a:p>
          <a:p>
            <a:pPr marL="0" indent="0">
              <a:buNone/>
            </a:pPr>
            <a:endParaRPr lang="en-GB" sz="1200" dirty="0">
              <a:latin typeface="Arial" panose="020B0604020202020204" pitchFamily="34" charset="0"/>
              <a:cs typeface="Arial" panose="020B0604020202020204" pitchFamily="34" charset="0"/>
              <a:hlinkClick r:id="rId10">
                <a:extLst>
                  <a:ext uri="{A12FA001-AC4F-418D-AE19-62706E023703}">
                    <ahyp:hlinkClr xmlns:ahyp="http://schemas.microsoft.com/office/drawing/2018/hyperlinkcolor" val="tx"/>
                  </a:ext>
                </a:extLst>
              </a:hlinkClick>
            </a:endParaRPr>
          </a:p>
          <a:p>
            <a:pPr marL="0" indent="0">
              <a:buNone/>
            </a:pPr>
            <a:r>
              <a:rPr lang="en-GB" sz="1200" dirty="0">
                <a:latin typeface="Arial" panose="020B060402020202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National review into the murders of Arthur Labinjo-Hughes and Star Hobson - GOV.UK (www.gov.uk)</a:t>
            </a:r>
            <a:endParaRPr lang="en-GB" sz="1200" dirty="0">
              <a:latin typeface="Arial" panose="020B0604020202020204" pitchFamily="34" charset="0"/>
              <a:cs typeface="Arial" panose="020B0604020202020204" pitchFamily="34" charset="0"/>
            </a:endParaRPr>
          </a:p>
          <a:p>
            <a:pPr lvl="0">
              <a:buFont typeface="Wingdings" panose="05000000000000000000" pitchFamily="2" charset="2"/>
              <a:buChar char="v"/>
            </a:pPr>
            <a:endParaRPr lang="en-GB" sz="1275" dirty="0">
              <a:solidFill>
                <a:srgbClr val="0070C0"/>
              </a:solidFill>
            </a:endParaRPr>
          </a:p>
          <a:p>
            <a:pPr lvl="0">
              <a:buFont typeface="Wingdings" panose="05000000000000000000" pitchFamily="2" charset="2"/>
              <a:buChar char="v"/>
            </a:pPr>
            <a:endParaRPr lang="en-GB" sz="1500" b="1" dirty="0">
              <a:solidFill>
                <a:srgbClr val="0000FF"/>
              </a:solidFill>
            </a:endParaRPr>
          </a:p>
          <a:p>
            <a:pPr marL="0" indent="0">
              <a:buNone/>
            </a:pPr>
            <a:endParaRPr lang="en-GB" sz="1500" u="sng" dirty="0"/>
          </a:p>
        </p:txBody>
      </p:sp>
    </p:spTree>
    <p:extLst>
      <p:ext uri="{BB962C8B-B14F-4D97-AF65-F5344CB8AC3E}">
        <p14:creationId xmlns:p14="http://schemas.microsoft.com/office/powerpoint/2010/main" val="12434473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1846</TotalTime>
  <Words>1690</Words>
  <Application>Microsoft Office PowerPoint</Application>
  <PresentationFormat>On-screen Show (4:3)</PresentationFormat>
  <Paragraphs>215</Paragraphs>
  <Slides>10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Comic Sans MS</vt:lpstr>
      <vt:lpstr>Symbol</vt:lpstr>
      <vt:lpstr>Wingdings</vt:lpstr>
      <vt:lpstr>Office Theme</vt:lpstr>
      <vt:lpstr>PowerPoint Presentation</vt:lpstr>
      <vt:lpstr>PowerPoint Presentation</vt:lpstr>
      <vt:lpstr> Leading Local Safeguarding Children’s Arrangements </vt:lpstr>
      <vt:lpstr>PowerPoint Presentation</vt:lpstr>
      <vt:lpstr> Next steps; Stable Homes Built on Love </vt:lpstr>
      <vt:lpstr>Working Together to Safeguard Children 2018 revisions; Sept - Dec- Consultation analysis Dec 23 - WT23 guidance publication expected Jan 24 - Sept 24 Implementation support Sept 24 – Local Partners publish annual report Dec 24 – Local Partners  republish arrangements</vt:lpstr>
      <vt:lpstr>Stable Homes Built on Love Strategy</vt:lpstr>
      <vt:lpstr>Biography Police Facilitator</vt:lpstr>
      <vt:lpstr>   Reference  </vt:lpstr>
      <vt:lpstr> 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PARKER, Lorraine</dc:creator>
  <cp:lastModifiedBy>Willie, Karen</cp:lastModifiedBy>
  <cp:revision>82</cp:revision>
  <dcterms:created xsi:type="dcterms:W3CDTF">2021-09-14T14:11:42Z</dcterms:created>
  <dcterms:modified xsi:type="dcterms:W3CDTF">2024-01-02T16:19:54Z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98ce926-556f-4b1d-a91b-c6365a99e315_Enabled">
    <vt:lpwstr>true</vt:lpwstr>
  </property>
  <property fmtid="{D5CDD505-2E9C-101B-9397-08002B2CF9AE}" pid="3" name="MSIP_Label_a98ce926-556f-4b1d-a91b-c6365a99e315_SetDate">
    <vt:lpwstr>2022-09-01T06:54:25Z</vt:lpwstr>
  </property>
  <property fmtid="{D5CDD505-2E9C-101B-9397-08002B2CF9AE}" pid="4" name="MSIP_Label_a98ce926-556f-4b1d-a91b-c6365a99e315_Method">
    <vt:lpwstr>Standard</vt:lpwstr>
  </property>
  <property fmtid="{D5CDD505-2E9C-101B-9397-08002B2CF9AE}" pid="5" name="MSIP_Label_a98ce926-556f-4b1d-a91b-c6365a99e315_Name">
    <vt:lpwstr>a98ce926-556f-4b1d-a91b-c6365a99e315</vt:lpwstr>
  </property>
  <property fmtid="{D5CDD505-2E9C-101B-9397-08002B2CF9AE}" pid="6" name="MSIP_Label_a98ce926-556f-4b1d-a91b-c6365a99e315_SiteId">
    <vt:lpwstr>63c6bc72-b093-42db-bf8a-14e2a998e211</vt:lpwstr>
  </property>
  <property fmtid="{D5CDD505-2E9C-101B-9397-08002B2CF9AE}" pid="7" name="MSIP_Label_a98ce926-556f-4b1d-a91b-c6365a99e315_ActionId">
    <vt:lpwstr>f5ef7e30-061d-4d0d-a380-cd4d34cf12b9</vt:lpwstr>
  </property>
  <property fmtid="{D5CDD505-2E9C-101B-9397-08002B2CF9AE}" pid="8" name="MSIP_Label_a98ce926-556f-4b1d-a91b-c6365a99e315_ContentBits">
    <vt:lpwstr>0</vt:lpwstr>
  </property>
</Properties>
</file>